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261" r:id="rId2"/>
    <p:sldId id="264" r:id="rId3"/>
    <p:sldId id="262" r:id="rId4"/>
    <p:sldId id="265" r:id="rId5"/>
    <p:sldId id="271" r:id="rId6"/>
    <p:sldId id="274" r:id="rId7"/>
    <p:sldId id="268" r:id="rId8"/>
    <p:sldId id="273" r:id="rId9"/>
    <p:sldId id="272" r:id="rId10"/>
    <p:sldId id="269" r:id="rId11"/>
    <p:sldId id="266" r:id="rId12"/>
    <p:sldId id="267" r:id="rId13"/>
    <p:sldId id="263" r:id="rId14"/>
  </p:sldIdLst>
  <p:sldSz cx="11585575" cy="6516688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85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58" autoAdjust="0"/>
    <p:restoredTop sz="93979" autoAdjust="0"/>
  </p:normalViewPr>
  <p:slideViewPr>
    <p:cSldViewPr snapToGrid="0">
      <p:cViewPr varScale="1">
        <p:scale>
          <a:sx n="91" d="100"/>
          <a:sy n="91" d="100"/>
        </p:scale>
        <p:origin x="5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1048644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4980FF-8176-4FD6-AFA6-96F774A3938C}" type="datetimeFigureOut">
              <a:rPr lang="tr-TR" smtClean="0"/>
              <a:t>22.11.2023</a:t>
            </a:fld>
            <a:endParaRPr lang="tr-TR"/>
          </a:p>
        </p:txBody>
      </p:sp>
      <p:sp>
        <p:nvSpPr>
          <p:cNvPr id="1048645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1048646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048647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1048648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5EAFB3-8026-4CB6-B3A3-C05378D5AE4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8566E-2938-462B-A19F-9F09EAF4CC7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313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1448197" y="1066505"/>
            <a:ext cx="8689181" cy="2268773"/>
          </a:xfrm>
        </p:spPr>
        <p:txBody>
          <a:bodyPr anchor="b"/>
          <a:lstStyle>
            <a:lvl1pPr algn="ctr">
              <a:defRPr sz="570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448197" y="3422770"/>
            <a:ext cx="8689181" cy="1573357"/>
          </a:xfrm>
        </p:spPr>
        <p:txBody>
          <a:bodyPr/>
          <a:lstStyle>
            <a:lvl1pPr marL="0" indent="0" algn="ctr">
              <a:buNone/>
              <a:defRPr sz="2280"/>
            </a:lvl1pPr>
            <a:lvl2pPr marL="434431" indent="0" algn="ctr">
              <a:buNone/>
              <a:defRPr sz="1900"/>
            </a:lvl2pPr>
            <a:lvl3pPr marL="868863" indent="0" algn="ctr">
              <a:buNone/>
              <a:defRPr sz="1710"/>
            </a:lvl3pPr>
            <a:lvl4pPr marL="1303294" indent="0" algn="ctr">
              <a:buNone/>
              <a:defRPr sz="1520"/>
            </a:lvl4pPr>
            <a:lvl5pPr marL="1737726" indent="0" algn="ctr">
              <a:buNone/>
              <a:defRPr sz="1520"/>
            </a:lvl5pPr>
            <a:lvl6pPr marL="2172157" indent="0" algn="ctr">
              <a:buNone/>
              <a:defRPr sz="1520"/>
            </a:lvl6pPr>
            <a:lvl7pPr marL="2606589" indent="0" algn="ctr">
              <a:buNone/>
              <a:defRPr sz="1520"/>
            </a:lvl7pPr>
            <a:lvl8pPr marL="3041020" indent="0" algn="ctr">
              <a:buNone/>
              <a:defRPr sz="1520"/>
            </a:lvl8pPr>
            <a:lvl9pPr marL="3475452" indent="0" algn="ctr">
              <a:buNone/>
              <a:defRPr sz="152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8DE15-83E0-405A-A27B-22E7918D20C2}" type="datetime1">
              <a:rPr lang="tr-TR" smtClean="0"/>
              <a:t>22.11.2023</a:t>
            </a:fld>
            <a:endParaRPr lang="tr-TR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69EE-D6CE-9041-B6DA-BBD4388C22FF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4861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0486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D4A1-F4F2-42F5-BA71-AD91C1B045BE}" type="datetime1">
              <a:rPr lang="tr-TR" smtClean="0"/>
              <a:t>22.11.2023</a:t>
            </a:fld>
            <a:endParaRPr lang="tr-TR"/>
          </a:p>
        </p:txBody>
      </p:sp>
      <p:sp>
        <p:nvSpPr>
          <p:cNvPr id="10486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69EE-D6CE-9041-B6DA-BBD4388C22F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Vertical Title 1"/>
          <p:cNvSpPr>
            <a:spLocks noGrp="1"/>
          </p:cNvSpPr>
          <p:nvPr>
            <p:ph type="title" orient="vert"/>
          </p:nvPr>
        </p:nvSpPr>
        <p:spPr>
          <a:xfrm>
            <a:off x="8290927" y="346953"/>
            <a:ext cx="2498140" cy="552259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4860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6508" y="346953"/>
            <a:ext cx="7349599" cy="552259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1CFE-5A2E-4202-A8E8-4BDFD6C7303C}" type="datetime1">
              <a:rPr lang="tr-TR" smtClean="0"/>
              <a:t>22.11.2023</a:t>
            </a:fld>
            <a:endParaRPr lang="tr-TR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69EE-D6CE-9041-B6DA-BBD4388C22F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485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104859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0452B-5008-41A6-97AC-7F47806CAB03}" type="datetime1">
              <a:rPr lang="tr-TR" smtClean="0"/>
              <a:t>22.11.2023</a:t>
            </a:fld>
            <a:endParaRPr lang="tr-TR" dirty="0"/>
          </a:p>
        </p:txBody>
      </p:sp>
      <p:sp>
        <p:nvSpPr>
          <p:cNvPr id="104859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04859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89411" y="6169735"/>
            <a:ext cx="2606754" cy="346953"/>
          </a:xfrm>
        </p:spPr>
        <p:txBody>
          <a:bodyPr/>
          <a:lstStyle>
            <a:lvl1pPr algn="ctr">
              <a:defRPr sz="2000" b="1">
                <a:latin typeface="Garamond" panose="02020404030301010803" pitchFamily="18" charset="0"/>
              </a:defRPr>
            </a:lvl1pPr>
          </a:lstStyle>
          <a:p>
            <a:fld id="{A83D69EE-D6CE-9041-B6DA-BBD4388C22FF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>
          <a:xfrm>
            <a:off x="790474" y="1624647"/>
            <a:ext cx="9992558" cy="2710761"/>
          </a:xfrm>
        </p:spPr>
        <p:txBody>
          <a:bodyPr anchor="b"/>
          <a:lstStyle>
            <a:lvl1pPr>
              <a:defRPr sz="570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48616" name="Text Placeholder 2"/>
          <p:cNvSpPr>
            <a:spLocks noGrp="1"/>
          </p:cNvSpPr>
          <p:nvPr>
            <p:ph type="body" idx="1"/>
          </p:nvPr>
        </p:nvSpPr>
        <p:spPr>
          <a:xfrm>
            <a:off x="790474" y="4361053"/>
            <a:ext cx="9992558" cy="1425525"/>
          </a:xfrm>
        </p:spPr>
        <p:txBody>
          <a:bodyPr/>
          <a:lstStyle>
            <a:lvl1pPr marL="0" indent="0">
              <a:buNone/>
              <a:defRPr sz="2280">
                <a:solidFill>
                  <a:schemeClr val="tx1">
                    <a:tint val="75000"/>
                  </a:schemeClr>
                </a:solidFill>
              </a:defRPr>
            </a:lvl1pPr>
            <a:lvl2pPr marL="43443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868863" indent="0">
              <a:buNone/>
              <a:defRPr sz="1710">
                <a:solidFill>
                  <a:schemeClr val="tx1">
                    <a:tint val="75000"/>
                  </a:schemeClr>
                </a:solidFill>
              </a:defRPr>
            </a:lvl3pPr>
            <a:lvl4pPr marL="1303294" indent="0">
              <a:buNone/>
              <a:defRPr sz="1520">
                <a:solidFill>
                  <a:schemeClr val="tx1">
                    <a:tint val="75000"/>
                  </a:schemeClr>
                </a:solidFill>
              </a:defRPr>
            </a:lvl4pPr>
            <a:lvl5pPr marL="1737726" indent="0">
              <a:buNone/>
              <a:defRPr sz="1520">
                <a:solidFill>
                  <a:schemeClr val="tx1">
                    <a:tint val="75000"/>
                  </a:schemeClr>
                </a:solidFill>
              </a:defRPr>
            </a:lvl5pPr>
            <a:lvl6pPr marL="2172157" indent="0">
              <a:buNone/>
              <a:defRPr sz="1520">
                <a:solidFill>
                  <a:schemeClr val="tx1">
                    <a:tint val="75000"/>
                  </a:schemeClr>
                </a:solidFill>
              </a:defRPr>
            </a:lvl6pPr>
            <a:lvl7pPr marL="2606589" indent="0">
              <a:buNone/>
              <a:defRPr sz="1520">
                <a:solidFill>
                  <a:schemeClr val="tx1">
                    <a:tint val="75000"/>
                  </a:schemeClr>
                </a:solidFill>
              </a:defRPr>
            </a:lvl7pPr>
            <a:lvl8pPr marL="3041020" indent="0">
              <a:buNone/>
              <a:defRPr sz="1520">
                <a:solidFill>
                  <a:schemeClr val="tx1">
                    <a:tint val="75000"/>
                  </a:schemeClr>
                </a:solidFill>
              </a:defRPr>
            </a:lvl8pPr>
            <a:lvl9pPr marL="3475452" indent="0">
              <a:buNone/>
              <a:defRPr sz="1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486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488D-0904-4C93-A412-3766954E9A44}" type="datetime1">
              <a:rPr lang="tr-TR" smtClean="0"/>
              <a:t>22.11.2023</a:t>
            </a:fld>
            <a:endParaRPr lang="tr-TR"/>
          </a:p>
        </p:txBody>
      </p:sp>
      <p:sp>
        <p:nvSpPr>
          <p:cNvPr id="10486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69EE-D6CE-9041-B6DA-BBD4388C22F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48621" name="Content Placeholder 2"/>
          <p:cNvSpPr>
            <a:spLocks noGrp="1"/>
          </p:cNvSpPr>
          <p:nvPr>
            <p:ph sz="half" idx="1"/>
          </p:nvPr>
        </p:nvSpPr>
        <p:spPr>
          <a:xfrm>
            <a:off x="796508" y="1734766"/>
            <a:ext cx="4923869" cy="413477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048622" name="Content Placeholder 3"/>
          <p:cNvSpPr>
            <a:spLocks noGrp="1"/>
          </p:cNvSpPr>
          <p:nvPr>
            <p:ph sz="half" idx="2"/>
          </p:nvPr>
        </p:nvSpPr>
        <p:spPr>
          <a:xfrm>
            <a:off x="5865198" y="1734766"/>
            <a:ext cx="4923869" cy="413477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04862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09E1-AB5E-4807-9838-65457FE1819D}" type="datetime1">
              <a:rPr lang="tr-TR" smtClean="0"/>
              <a:t>22.11.2023</a:t>
            </a:fld>
            <a:endParaRPr lang="tr-TR"/>
          </a:p>
        </p:txBody>
      </p:sp>
      <p:sp>
        <p:nvSpPr>
          <p:cNvPr id="104862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2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69EE-D6CE-9041-B6DA-BBD4388C22F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title"/>
          </p:nvPr>
        </p:nvSpPr>
        <p:spPr>
          <a:xfrm>
            <a:off x="798018" y="346954"/>
            <a:ext cx="9992558" cy="125959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48627" name="Text Placeholder 2"/>
          <p:cNvSpPr>
            <a:spLocks noGrp="1"/>
          </p:cNvSpPr>
          <p:nvPr>
            <p:ph type="body" idx="1"/>
          </p:nvPr>
        </p:nvSpPr>
        <p:spPr>
          <a:xfrm>
            <a:off x="798018" y="1597494"/>
            <a:ext cx="4901241" cy="782907"/>
          </a:xfrm>
        </p:spPr>
        <p:txBody>
          <a:bodyPr anchor="b"/>
          <a:lstStyle>
            <a:lvl1pPr marL="0" indent="0">
              <a:buNone/>
              <a:defRPr sz="2280" b="1"/>
            </a:lvl1pPr>
            <a:lvl2pPr marL="434431" indent="0">
              <a:buNone/>
              <a:defRPr sz="1900" b="1"/>
            </a:lvl2pPr>
            <a:lvl3pPr marL="868863" indent="0">
              <a:buNone/>
              <a:defRPr sz="1710" b="1"/>
            </a:lvl3pPr>
            <a:lvl4pPr marL="1303294" indent="0">
              <a:buNone/>
              <a:defRPr sz="1520" b="1"/>
            </a:lvl4pPr>
            <a:lvl5pPr marL="1737726" indent="0">
              <a:buNone/>
              <a:defRPr sz="1520" b="1"/>
            </a:lvl5pPr>
            <a:lvl6pPr marL="2172157" indent="0">
              <a:buNone/>
              <a:defRPr sz="1520" b="1"/>
            </a:lvl6pPr>
            <a:lvl7pPr marL="2606589" indent="0">
              <a:buNone/>
              <a:defRPr sz="1520" b="1"/>
            </a:lvl7pPr>
            <a:lvl8pPr marL="3041020" indent="0">
              <a:buNone/>
              <a:defRPr sz="1520" b="1"/>
            </a:lvl8pPr>
            <a:lvl9pPr marL="3475452" indent="0">
              <a:buNone/>
              <a:defRPr sz="152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48628" name="Content Placeholder 3"/>
          <p:cNvSpPr>
            <a:spLocks noGrp="1"/>
          </p:cNvSpPr>
          <p:nvPr>
            <p:ph sz="half" idx="2"/>
          </p:nvPr>
        </p:nvSpPr>
        <p:spPr>
          <a:xfrm>
            <a:off x="798018" y="2380401"/>
            <a:ext cx="4901241" cy="35012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04862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5198" y="1597494"/>
            <a:ext cx="4925378" cy="782907"/>
          </a:xfrm>
        </p:spPr>
        <p:txBody>
          <a:bodyPr anchor="b"/>
          <a:lstStyle>
            <a:lvl1pPr marL="0" indent="0">
              <a:buNone/>
              <a:defRPr sz="2280" b="1"/>
            </a:lvl1pPr>
            <a:lvl2pPr marL="434431" indent="0">
              <a:buNone/>
              <a:defRPr sz="1900" b="1"/>
            </a:lvl2pPr>
            <a:lvl3pPr marL="868863" indent="0">
              <a:buNone/>
              <a:defRPr sz="1710" b="1"/>
            </a:lvl3pPr>
            <a:lvl4pPr marL="1303294" indent="0">
              <a:buNone/>
              <a:defRPr sz="1520" b="1"/>
            </a:lvl4pPr>
            <a:lvl5pPr marL="1737726" indent="0">
              <a:buNone/>
              <a:defRPr sz="1520" b="1"/>
            </a:lvl5pPr>
            <a:lvl6pPr marL="2172157" indent="0">
              <a:buNone/>
              <a:defRPr sz="1520" b="1"/>
            </a:lvl6pPr>
            <a:lvl7pPr marL="2606589" indent="0">
              <a:buNone/>
              <a:defRPr sz="1520" b="1"/>
            </a:lvl7pPr>
            <a:lvl8pPr marL="3041020" indent="0">
              <a:buNone/>
              <a:defRPr sz="1520" b="1"/>
            </a:lvl8pPr>
            <a:lvl9pPr marL="3475452" indent="0">
              <a:buNone/>
              <a:defRPr sz="152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48630" name="Content Placeholder 5"/>
          <p:cNvSpPr>
            <a:spLocks noGrp="1"/>
          </p:cNvSpPr>
          <p:nvPr>
            <p:ph sz="quarter" idx="4"/>
          </p:nvPr>
        </p:nvSpPr>
        <p:spPr>
          <a:xfrm>
            <a:off x="5865198" y="2380401"/>
            <a:ext cx="4925378" cy="35012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04863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30009-7A85-4146-9C6F-6C39E8726310}" type="datetime1">
              <a:rPr lang="tr-TR" smtClean="0"/>
              <a:t>22.11.2023</a:t>
            </a:fld>
            <a:endParaRPr lang="tr-TR"/>
          </a:p>
        </p:txBody>
      </p:sp>
      <p:sp>
        <p:nvSpPr>
          <p:cNvPr id="104863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3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69EE-D6CE-9041-B6DA-BBD4388C22F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4859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7E42-BE32-4FE8-A026-920D19B462EA}" type="datetime1">
              <a:rPr lang="tr-TR" smtClean="0"/>
              <a:t>22.11.2023</a:t>
            </a:fld>
            <a:endParaRPr lang="tr-TR"/>
          </a:p>
        </p:txBody>
      </p:sp>
      <p:sp>
        <p:nvSpPr>
          <p:cNvPr id="104859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59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69EE-D6CE-9041-B6DA-BBD4388C22F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8282-5F41-4CAF-BE54-DFB139973C61}" type="datetime1">
              <a:rPr lang="tr-TR" smtClean="0"/>
              <a:t>22.11.2023</a:t>
            </a:fld>
            <a:endParaRPr lang="tr-TR"/>
          </a:p>
        </p:txBody>
      </p:sp>
      <p:sp>
        <p:nvSpPr>
          <p:cNvPr id="104863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3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69EE-D6CE-9041-B6DA-BBD4388C22F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>
          <a:xfrm>
            <a:off x="798018" y="434446"/>
            <a:ext cx="3736649" cy="1520561"/>
          </a:xfrm>
        </p:spPr>
        <p:txBody>
          <a:bodyPr anchor="b"/>
          <a:lstStyle>
            <a:lvl1pPr>
              <a:defRPr sz="304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48638" name="Content Placeholder 2"/>
          <p:cNvSpPr>
            <a:spLocks noGrp="1"/>
          </p:cNvSpPr>
          <p:nvPr>
            <p:ph idx="1"/>
          </p:nvPr>
        </p:nvSpPr>
        <p:spPr>
          <a:xfrm>
            <a:off x="4925379" y="938283"/>
            <a:ext cx="5865197" cy="4631072"/>
          </a:xfrm>
        </p:spPr>
        <p:txBody>
          <a:bodyPr/>
          <a:lstStyle>
            <a:lvl1pPr>
              <a:defRPr sz="3041"/>
            </a:lvl1pPr>
            <a:lvl2pPr>
              <a:defRPr sz="2661"/>
            </a:lvl2pPr>
            <a:lvl3pPr>
              <a:defRPr sz="228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048639" name="Text Placeholder 3"/>
          <p:cNvSpPr>
            <a:spLocks noGrp="1"/>
          </p:cNvSpPr>
          <p:nvPr>
            <p:ph type="body" sz="half" idx="2"/>
          </p:nvPr>
        </p:nvSpPr>
        <p:spPr>
          <a:xfrm>
            <a:off x="798018" y="1955006"/>
            <a:ext cx="3736649" cy="3621891"/>
          </a:xfrm>
        </p:spPr>
        <p:txBody>
          <a:bodyPr/>
          <a:lstStyle>
            <a:lvl1pPr marL="0" indent="0">
              <a:buNone/>
              <a:defRPr sz="1520"/>
            </a:lvl1pPr>
            <a:lvl2pPr marL="434431" indent="0">
              <a:buNone/>
              <a:defRPr sz="1330"/>
            </a:lvl2pPr>
            <a:lvl3pPr marL="868863" indent="0">
              <a:buNone/>
              <a:defRPr sz="1140"/>
            </a:lvl3pPr>
            <a:lvl4pPr marL="1303294" indent="0">
              <a:buNone/>
              <a:defRPr sz="950"/>
            </a:lvl4pPr>
            <a:lvl5pPr marL="1737726" indent="0">
              <a:buNone/>
              <a:defRPr sz="950"/>
            </a:lvl5pPr>
            <a:lvl6pPr marL="2172157" indent="0">
              <a:buNone/>
              <a:defRPr sz="950"/>
            </a:lvl6pPr>
            <a:lvl7pPr marL="2606589" indent="0">
              <a:buNone/>
              <a:defRPr sz="950"/>
            </a:lvl7pPr>
            <a:lvl8pPr marL="3041020" indent="0">
              <a:buNone/>
              <a:defRPr sz="950"/>
            </a:lvl8pPr>
            <a:lvl9pPr marL="3475452" indent="0">
              <a:buNone/>
              <a:defRPr sz="9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4864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A95D-FC92-4358-893D-4398D05CA2AE}" type="datetime1">
              <a:rPr lang="tr-TR" smtClean="0"/>
              <a:t>22.11.2023</a:t>
            </a:fld>
            <a:endParaRPr lang="tr-TR"/>
          </a:p>
        </p:txBody>
      </p:sp>
      <p:sp>
        <p:nvSpPr>
          <p:cNvPr id="104864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4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69EE-D6CE-9041-B6DA-BBD4388C22F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>
          <a:xfrm>
            <a:off x="798018" y="434446"/>
            <a:ext cx="3736649" cy="1520561"/>
          </a:xfrm>
        </p:spPr>
        <p:txBody>
          <a:bodyPr anchor="b"/>
          <a:lstStyle>
            <a:lvl1pPr>
              <a:defRPr sz="304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48605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25379" y="938283"/>
            <a:ext cx="5865197" cy="4631072"/>
          </a:xfrm>
        </p:spPr>
        <p:txBody>
          <a:bodyPr anchor="t"/>
          <a:lstStyle>
            <a:lvl1pPr marL="0" indent="0">
              <a:buNone/>
              <a:defRPr sz="3041"/>
            </a:lvl1pPr>
            <a:lvl2pPr marL="434431" indent="0">
              <a:buNone/>
              <a:defRPr sz="2661"/>
            </a:lvl2pPr>
            <a:lvl3pPr marL="868863" indent="0">
              <a:buNone/>
              <a:defRPr sz="2280"/>
            </a:lvl3pPr>
            <a:lvl4pPr marL="1303294" indent="0">
              <a:buNone/>
              <a:defRPr sz="1900"/>
            </a:lvl4pPr>
            <a:lvl5pPr marL="1737726" indent="0">
              <a:buNone/>
              <a:defRPr sz="1900"/>
            </a:lvl5pPr>
            <a:lvl6pPr marL="2172157" indent="0">
              <a:buNone/>
              <a:defRPr sz="1900"/>
            </a:lvl6pPr>
            <a:lvl7pPr marL="2606589" indent="0">
              <a:buNone/>
              <a:defRPr sz="1900"/>
            </a:lvl7pPr>
            <a:lvl8pPr marL="3041020" indent="0">
              <a:buNone/>
              <a:defRPr sz="1900"/>
            </a:lvl8pPr>
            <a:lvl9pPr marL="3475452" indent="0">
              <a:buNone/>
              <a:defRPr sz="19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048606" name="Text Placeholder 3"/>
          <p:cNvSpPr>
            <a:spLocks noGrp="1"/>
          </p:cNvSpPr>
          <p:nvPr>
            <p:ph type="body" sz="half" idx="2"/>
          </p:nvPr>
        </p:nvSpPr>
        <p:spPr>
          <a:xfrm>
            <a:off x="798018" y="1955006"/>
            <a:ext cx="3736649" cy="3621891"/>
          </a:xfrm>
        </p:spPr>
        <p:txBody>
          <a:bodyPr/>
          <a:lstStyle>
            <a:lvl1pPr marL="0" indent="0">
              <a:buNone/>
              <a:defRPr sz="1520"/>
            </a:lvl1pPr>
            <a:lvl2pPr marL="434431" indent="0">
              <a:buNone/>
              <a:defRPr sz="1330"/>
            </a:lvl2pPr>
            <a:lvl3pPr marL="868863" indent="0">
              <a:buNone/>
              <a:defRPr sz="1140"/>
            </a:lvl3pPr>
            <a:lvl4pPr marL="1303294" indent="0">
              <a:buNone/>
              <a:defRPr sz="950"/>
            </a:lvl4pPr>
            <a:lvl5pPr marL="1737726" indent="0">
              <a:buNone/>
              <a:defRPr sz="950"/>
            </a:lvl5pPr>
            <a:lvl6pPr marL="2172157" indent="0">
              <a:buNone/>
              <a:defRPr sz="950"/>
            </a:lvl6pPr>
            <a:lvl7pPr marL="2606589" indent="0">
              <a:buNone/>
              <a:defRPr sz="950"/>
            </a:lvl7pPr>
            <a:lvl8pPr marL="3041020" indent="0">
              <a:buNone/>
              <a:defRPr sz="950"/>
            </a:lvl8pPr>
            <a:lvl9pPr marL="3475452" indent="0">
              <a:buNone/>
              <a:defRPr sz="9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4860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0ADA5-517F-47BF-9017-89DA4669A083}" type="datetime1">
              <a:rPr lang="tr-TR" smtClean="0"/>
              <a:t>22.11.2023</a:t>
            </a:fld>
            <a:endParaRPr lang="tr-TR"/>
          </a:p>
        </p:txBody>
      </p:sp>
      <p:sp>
        <p:nvSpPr>
          <p:cNvPr id="104860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0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69EE-D6CE-9041-B6DA-BBD4388C22F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Resim 18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2699" y="20885"/>
            <a:ext cx="11572875" cy="6495803"/>
          </a:xfrm>
          <a:prstGeom prst="rect">
            <a:avLst/>
          </a:prstGeom>
        </p:spPr>
      </p:pic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20657" y="1314322"/>
            <a:ext cx="9992558" cy="6825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13362" y="2015907"/>
            <a:ext cx="9992558" cy="3651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796508" y="6040005"/>
            <a:ext cx="2606754" cy="3469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95C98-CB02-464A-BC1D-FA8DE2E8039C}" type="datetime1">
              <a:rPr lang="tr-TR" smtClean="0"/>
              <a:t>22.11.2023</a:t>
            </a:fld>
            <a:endParaRPr lang="tr-TR" dirty="0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37722" y="6040005"/>
            <a:ext cx="3910132" cy="3469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03262" y="6234600"/>
            <a:ext cx="2606754" cy="3469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accent5">
                    <a:lumMod val="50000"/>
                  </a:schemeClr>
                </a:solidFill>
                <a:latin typeface="Garamond" panose="02020404030301010803" pitchFamily="18" charset="0"/>
              </a:defRPr>
            </a:lvl1pPr>
          </a:lstStyle>
          <a:p>
            <a:fld id="{A83D69EE-D6CE-9041-B6DA-BBD4388C22FF}" type="slidenum">
              <a:rPr lang="tr-TR" smtClean="0"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868863" rtl="0" eaLnBrk="1" latinLnBrk="0" hangingPunct="1">
        <a:lnSpc>
          <a:spcPct val="90000"/>
        </a:lnSpc>
        <a:spcBef>
          <a:spcPct val="0"/>
        </a:spcBef>
        <a:buNone/>
        <a:defRPr sz="3600" b="1" kern="1200" spc="0">
          <a:solidFill>
            <a:schemeClr val="accent5">
              <a:lumMod val="50000"/>
            </a:schemeClr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217216" indent="-217216" algn="l" defTabSz="868863" rtl="0" eaLnBrk="1" latinLnBrk="0" hangingPunct="1">
        <a:lnSpc>
          <a:spcPct val="120000"/>
        </a:lnSpc>
        <a:spcBef>
          <a:spcPts val="400"/>
        </a:spcBef>
        <a:spcAft>
          <a:spcPts val="400"/>
        </a:spcAft>
        <a:buClr>
          <a:srgbClr val="CD853F"/>
        </a:buClr>
        <a:buFont typeface="Wingdings" panose="05000000000000000000" pitchFamily="2" charset="2"/>
        <a:buChar char="Ø"/>
        <a:defRPr sz="27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1pPr>
      <a:lvl2pPr marL="651647" indent="-217216" algn="l" defTabSz="868863" rtl="0" eaLnBrk="1" latinLnBrk="0" hangingPunct="1">
        <a:lnSpc>
          <a:spcPct val="120000"/>
        </a:lnSpc>
        <a:spcBef>
          <a:spcPts val="400"/>
        </a:spcBef>
        <a:spcAft>
          <a:spcPts val="400"/>
        </a:spcAft>
        <a:buClr>
          <a:srgbClr val="CD853F"/>
        </a:buClr>
        <a:buFont typeface="Wingdings" panose="05000000000000000000" pitchFamily="2" charset="2"/>
        <a:buChar char="Ø"/>
        <a:defRPr sz="27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2pPr>
      <a:lvl3pPr marL="1086079" indent="-217216" algn="l" defTabSz="868863" rtl="0" eaLnBrk="1" latinLnBrk="0" hangingPunct="1">
        <a:lnSpc>
          <a:spcPct val="120000"/>
        </a:lnSpc>
        <a:spcBef>
          <a:spcPts val="400"/>
        </a:spcBef>
        <a:spcAft>
          <a:spcPts val="400"/>
        </a:spcAft>
        <a:buClr>
          <a:srgbClr val="CD853F"/>
        </a:buClr>
        <a:buFont typeface="Wingdings" panose="05000000000000000000" pitchFamily="2" charset="2"/>
        <a:buChar char="Ø"/>
        <a:defRPr sz="27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3pPr>
      <a:lvl4pPr marL="1520510" indent="-217216" algn="l" defTabSz="868863" rtl="0" eaLnBrk="1" latinLnBrk="0" hangingPunct="1">
        <a:lnSpc>
          <a:spcPct val="120000"/>
        </a:lnSpc>
        <a:spcBef>
          <a:spcPts val="400"/>
        </a:spcBef>
        <a:spcAft>
          <a:spcPts val="400"/>
        </a:spcAft>
        <a:buClr>
          <a:srgbClr val="CD853F"/>
        </a:buClr>
        <a:buFont typeface="Wingdings" panose="05000000000000000000" pitchFamily="2" charset="2"/>
        <a:buChar char="Ø"/>
        <a:defRPr sz="27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4pPr>
      <a:lvl5pPr marL="1954941" indent="-217216" algn="l" defTabSz="868863" rtl="0" eaLnBrk="1" latinLnBrk="0" hangingPunct="1">
        <a:lnSpc>
          <a:spcPct val="120000"/>
        </a:lnSpc>
        <a:spcBef>
          <a:spcPts val="400"/>
        </a:spcBef>
        <a:spcAft>
          <a:spcPts val="400"/>
        </a:spcAft>
        <a:buClr>
          <a:srgbClr val="CD853F"/>
        </a:buClr>
        <a:buFont typeface="Wingdings" panose="05000000000000000000" pitchFamily="2" charset="2"/>
        <a:buChar char="Ø"/>
        <a:defRPr sz="27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5pPr>
      <a:lvl6pPr marL="2389373" indent="-217216" algn="l" defTabSz="868863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10" kern="1200">
          <a:solidFill>
            <a:schemeClr val="tx1"/>
          </a:solidFill>
          <a:latin typeface="+mn-lt"/>
          <a:ea typeface="+mn-ea"/>
          <a:cs typeface="+mn-cs"/>
        </a:defRPr>
      </a:lvl6pPr>
      <a:lvl7pPr marL="2823804" indent="-217216" algn="l" defTabSz="868863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10" kern="1200">
          <a:solidFill>
            <a:schemeClr val="tx1"/>
          </a:solidFill>
          <a:latin typeface="+mn-lt"/>
          <a:ea typeface="+mn-ea"/>
          <a:cs typeface="+mn-cs"/>
        </a:defRPr>
      </a:lvl7pPr>
      <a:lvl8pPr marL="3258236" indent="-217216" algn="l" defTabSz="868863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10" kern="1200">
          <a:solidFill>
            <a:schemeClr val="tx1"/>
          </a:solidFill>
          <a:latin typeface="+mn-lt"/>
          <a:ea typeface="+mn-ea"/>
          <a:cs typeface="+mn-cs"/>
        </a:defRPr>
      </a:lvl8pPr>
      <a:lvl9pPr marL="3692667" indent="-217216" algn="l" defTabSz="868863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8863" rtl="0" eaLnBrk="1" latinLnBrk="0" hangingPunct="1">
        <a:defRPr sz="1710" kern="1200">
          <a:solidFill>
            <a:schemeClr val="tx1"/>
          </a:solidFill>
          <a:latin typeface="+mn-lt"/>
          <a:ea typeface="+mn-ea"/>
          <a:cs typeface="+mn-cs"/>
        </a:defRPr>
      </a:lvl1pPr>
      <a:lvl2pPr marL="434431" algn="l" defTabSz="868863" rtl="0" eaLnBrk="1" latinLnBrk="0" hangingPunct="1">
        <a:defRPr sz="1710" kern="1200">
          <a:solidFill>
            <a:schemeClr val="tx1"/>
          </a:solidFill>
          <a:latin typeface="+mn-lt"/>
          <a:ea typeface="+mn-ea"/>
          <a:cs typeface="+mn-cs"/>
        </a:defRPr>
      </a:lvl2pPr>
      <a:lvl3pPr marL="868863" algn="l" defTabSz="868863" rtl="0" eaLnBrk="1" latinLnBrk="0" hangingPunct="1">
        <a:defRPr sz="1710" kern="1200">
          <a:solidFill>
            <a:schemeClr val="tx1"/>
          </a:solidFill>
          <a:latin typeface="+mn-lt"/>
          <a:ea typeface="+mn-ea"/>
          <a:cs typeface="+mn-cs"/>
        </a:defRPr>
      </a:lvl3pPr>
      <a:lvl4pPr marL="1303294" algn="l" defTabSz="868863" rtl="0" eaLnBrk="1" latinLnBrk="0" hangingPunct="1">
        <a:defRPr sz="1710" kern="1200">
          <a:solidFill>
            <a:schemeClr val="tx1"/>
          </a:solidFill>
          <a:latin typeface="+mn-lt"/>
          <a:ea typeface="+mn-ea"/>
          <a:cs typeface="+mn-cs"/>
        </a:defRPr>
      </a:lvl4pPr>
      <a:lvl5pPr marL="1737726" algn="l" defTabSz="868863" rtl="0" eaLnBrk="1" latinLnBrk="0" hangingPunct="1">
        <a:defRPr sz="1710" kern="1200">
          <a:solidFill>
            <a:schemeClr val="tx1"/>
          </a:solidFill>
          <a:latin typeface="+mn-lt"/>
          <a:ea typeface="+mn-ea"/>
          <a:cs typeface="+mn-cs"/>
        </a:defRPr>
      </a:lvl5pPr>
      <a:lvl6pPr marL="2172157" algn="l" defTabSz="868863" rtl="0" eaLnBrk="1" latinLnBrk="0" hangingPunct="1">
        <a:defRPr sz="1710" kern="1200">
          <a:solidFill>
            <a:schemeClr val="tx1"/>
          </a:solidFill>
          <a:latin typeface="+mn-lt"/>
          <a:ea typeface="+mn-ea"/>
          <a:cs typeface="+mn-cs"/>
        </a:defRPr>
      </a:lvl6pPr>
      <a:lvl7pPr marL="2606589" algn="l" defTabSz="868863" rtl="0" eaLnBrk="1" latinLnBrk="0" hangingPunct="1">
        <a:defRPr sz="1710" kern="1200">
          <a:solidFill>
            <a:schemeClr val="tx1"/>
          </a:solidFill>
          <a:latin typeface="+mn-lt"/>
          <a:ea typeface="+mn-ea"/>
          <a:cs typeface="+mn-cs"/>
        </a:defRPr>
      </a:lvl7pPr>
      <a:lvl8pPr marL="3041020" algn="l" defTabSz="868863" rtl="0" eaLnBrk="1" latinLnBrk="0" hangingPunct="1">
        <a:defRPr sz="1710" kern="1200">
          <a:solidFill>
            <a:schemeClr val="tx1"/>
          </a:solidFill>
          <a:latin typeface="+mn-lt"/>
          <a:ea typeface="+mn-ea"/>
          <a:cs typeface="+mn-cs"/>
        </a:defRPr>
      </a:lvl8pPr>
      <a:lvl9pPr marL="3475452" algn="l" defTabSz="868863" rtl="0" eaLnBrk="1" latinLnBrk="0" hangingPunct="1">
        <a:defRPr sz="17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Resi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6" y="0"/>
            <a:ext cx="11585575" cy="6516886"/>
          </a:xfrm>
          <a:prstGeom prst="rect">
            <a:avLst/>
          </a:prstGeom>
        </p:spPr>
      </p:pic>
      <p:sp>
        <p:nvSpPr>
          <p:cNvPr id="1048587" name="Metin kutusu 3"/>
          <p:cNvSpPr txBox="1"/>
          <p:nvPr/>
        </p:nvSpPr>
        <p:spPr>
          <a:xfrm>
            <a:off x="4936881" y="5705865"/>
            <a:ext cx="1714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chemeClr val="accent5">
                    <a:lumMod val="50000"/>
                  </a:schemeClr>
                </a:solidFill>
                <a:latin typeface="Garamond" panose="02020404030301010803" pitchFamily="18" charset="0"/>
              </a:rPr>
              <a:t>24.07.2023</a:t>
            </a:r>
            <a:endParaRPr lang="tr-TR" sz="2400" b="1" dirty="0">
              <a:solidFill>
                <a:schemeClr val="accent5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387677" y="3806081"/>
            <a:ext cx="7371465" cy="1077218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46000">
                <a:schemeClr val="accent4">
                  <a:lumMod val="95000"/>
                  <a:lumOff val="5000"/>
                </a:schemeClr>
              </a:gs>
              <a:gs pos="100000">
                <a:schemeClr val="accent4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200" b="1" spc="50" dirty="0">
                <a:ln w="0"/>
                <a:solidFill>
                  <a:schemeClr val="tx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GIDA VE KONTROL </a:t>
            </a:r>
            <a:r>
              <a:rPr lang="tr-TR" sz="3200" b="1" spc="50" dirty="0" smtClean="0">
                <a:ln w="0"/>
                <a:solidFill>
                  <a:schemeClr val="tx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GENEL MÜDÜRLÜĞÜ </a:t>
            </a:r>
          </a:p>
          <a:p>
            <a:pPr algn="ctr"/>
            <a:r>
              <a:rPr lang="tr-TR" sz="3200" b="1" spc="50" dirty="0" smtClean="0">
                <a:ln w="0"/>
                <a:solidFill>
                  <a:schemeClr val="tx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tr-TR" sz="3200" b="1" spc="50" dirty="0">
                <a:ln w="0"/>
                <a:solidFill>
                  <a:schemeClr val="tx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YEM DAİRE </a:t>
            </a:r>
            <a:r>
              <a:rPr lang="tr-TR" sz="3200" b="1" spc="50" dirty="0" smtClean="0">
                <a:ln w="0"/>
                <a:solidFill>
                  <a:schemeClr val="tx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BAŞKANLIĞI</a:t>
            </a:r>
            <a:endParaRPr lang="tr-TR" sz="3200" b="1" spc="50" dirty="0">
              <a:ln w="0"/>
              <a:solidFill>
                <a:schemeClr val="tx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8841616"/>
              </p:ext>
            </p:extLst>
          </p:nvPr>
        </p:nvGraphicFramePr>
        <p:xfrm>
          <a:off x="820659" y="1400961"/>
          <a:ext cx="9919384" cy="46340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5801">
                  <a:extLst>
                    <a:ext uri="{9D8B030D-6E8A-4147-A177-3AD203B41FA5}">
                      <a16:colId xmlns:a16="http://schemas.microsoft.com/office/drawing/2014/main" val="1881503521"/>
                    </a:ext>
                  </a:extLst>
                </a:gridCol>
                <a:gridCol w="771445">
                  <a:extLst>
                    <a:ext uri="{9D8B030D-6E8A-4147-A177-3AD203B41FA5}">
                      <a16:colId xmlns:a16="http://schemas.microsoft.com/office/drawing/2014/main" val="3765728376"/>
                    </a:ext>
                  </a:extLst>
                </a:gridCol>
                <a:gridCol w="869526">
                  <a:extLst>
                    <a:ext uri="{9D8B030D-6E8A-4147-A177-3AD203B41FA5}">
                      <a16:colId xmlns:a16="http://schemas.microsoft.com/office/drawing/2014/main" val="2478941159"/>
                    </a:ext>
                  </a:extLst>
                </a:gridCol>
                <a:gridCol w="1203378">
                  <a:extLst>
                    <a:ext uri="{9D8B030D-6E8A-4147-A177-3AD203B41FA5}">
                      <a16:colId xmlns:a16="http://schemas.microsoft.com/office/drawing/2014/main" val="2700247581"/>
                    </a:ext>
                  </a:extLst>
                </a:gridCol>
                <a:gridCol w="935542">
                  <a:extLst>
                    <a:ext uri="{9D8B030D-6E8A-4147-A177-3AD203B41FA5}">
                      <a16:colId xmlns:a16="http://schemas.microsoft.com/office/drawing/2014/main" val="28380256"/>
                    </a:ext>
                  </a:extLst>
                </a:gridCol>
                <a:gridCol w="935542">
                  <a:extLst>
                    <a:ext uri="{9D8B030D-6E8A-4147-A177-3AD203B41FA5}">
                      <a16:colId xmlns:a16="http://schemas.microsoft.com/office/drawing/2014/main" val="1050292255"/>
                    </a:ext>
                  </a:extLst>
                </a:gridCol>
                <a:gridCol w="935542">
                  <a:extLst>
                    <a:ext uri="{9D8B030D-6E8A-4147-A177-3AD203B41FA5}">
                      <a16:colId xmlns:a16="http://schemas.microsoft.com/office/drawing/2014/main" val="216634313"/>
                    </a:ext>
                  </a:extLst>
                </a:gridCol>
                <a:gridCol w="1073232">
                  <a:extLst>
                    <a:ext uri="{9D8B030D-6E8A-4147-A177-3AD203B41FA5}">
                      <a16:colId xmlns:a16="http://schemas.microsoft.com/office/drawing/2014/main" val="3098665756"/>
                    </a:ext>
                  </a:extLst>
                </a:gridCol>
                <a:gridCol w="1073232">
                  <a:extLst>
                    <a:ext uri="{9D8B030D-6E8A-4147-A177-3AD203B41FA5}">
                      <a16:colId xmlns:a16="http://schemas.microsoft.com/office/drawing/2014/main" val="3377189933"/>
                    </a:ext>
                  </a:extLst>
                </a:gridCol>
                <a:gridCol w="826144">
                  <a:extLst>
                    <a:ext uri="{9D8B030D-6E8A-4147-A177-3AD203B41FA5}">
                      <a16:colId xmlns:a16="http://schemas.microsoft.com/office/drawing/2014/main" val="675276831"/>
                    </a:ext>
                  </a:extLst>
                </a:gridCol>
              </a:tblGrid>
              <a:tr h="660461">
                <a:tc gridSpan="10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2020-2022 YILLARI YEM DENETİMLERİ VE YASAL İŞLEMLER</a:t>
                      </a:r>
                      <a:endParaRPr lang="tr-TR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586992"/>
                  </a:ext>
                </a:extLst>
              </a:tr>
              <a:tr h="565888">
                <a:tc row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Yıl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Resmi Kontrol Sayısı (Adet)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Olumsuz Denetim Sayısı (Adet)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Olumsuzluk  %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Numune Sayısı  (Adet)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Olumsuz Numune Sayısı (Adet)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Olumsuzluk 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%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Yasal İşlem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6215167"/>
                  </a:ext>
                </a:extLst>
              </a:tr>
              <a:tr h="128216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İPC  (Adet)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Savcılığa Suç Duyurusu (Adet)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İPC Tutarı (TL)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622436459"/>
                  </a:ext>
                </a:extLst>
              </a:tr>
              <a:tr h="565888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2020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27.969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774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2,8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8.327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341 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4,1 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405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54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4.617.831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543624370"/>
                  </a:ext>
                </a:extLst>
              </a:tr>
              <a:tr h="56433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2021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33.279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820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2,5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8.922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421 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4,7 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 496 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32 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6.794.010 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3174793"/>
                  </a:ext>
                </a:extLst>
              </a:tr>
              <a:tr h="50852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2022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30.964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733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2,4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8.748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334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3,8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465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30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8.277.920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949231247"/>
                  </a:ext>
                </a:extLst>
              </a:tr>
              <a:tr h="48681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2023(Ekim)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21.332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505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2,4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6.295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236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3,7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320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19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12.064.119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047737686"/>
                  </a:ext>
                </a:extLst>
              </a:tr>
            </a:tbl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69EE-D6CE-9041-B6DA-BBD4388C22FF}" type="slidenum">
              <a:rPr lang="tr-TR" smtClean="0"/>
              <a:t>10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283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6861477"/>
              </p:ext>
            </p:extLst>
          </p:nvPr>
        </p:nvGraphicFramePr>
        <p:xfrm>
          <a:off x="629174" y="1417743"/>
          <a:ext cx="10184041" cy="4730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2940">
                  <a:extLst>
                    <a:ext uri="{9D8B030D-6E8A-4147-A177-3AD203B41FA5}">
                      <a16:colId xmlns:a16="http://schemas.microsoft.com/office/drawing/2014/main" val="2669433623"/>
                    </a:ext>
                  </a:extLst>
                </a:gridCol>
                <a:gridCol w="1565911">
                  <a:extLst>
                    <a:ext uri="{9D8B030D-6E8A-4147-A177-3AD203B41FA5}">
                      <a16:colId xmlns:a16="http://schemas.microsoft.com/office/drawing/2014/main" val="4229004588"/>
                    </a:ext>
                  </a:extLst>
                </a:gridCol>
                <a:gridCol w="1179290">
                  <a:extLst>
                    <a:ext uri="{9D8B030D-6E8A-4147-A177-3AD203B41FA5}">
                      <a16:colId xmlns:a16="http://schemas.microsoft.com/office/drawing/2014/main" val="1941189927"/>
                    </a:ext>
                  </a:extLst>
                </a:gridCol>
                <a:gridCol w="1356235">
                  <a:extLst>
                    <a:ext uri="{9D8B030D-6E8A-4147-A177-3AD203B41FA5}">
                      <a16:colId xmlns:a16="http://schemas.microsoft.com/office/drawing/2014/main" val="323392046"/>
                    </a:ext>
                  </a:extLst>
                </a:gridCol>
                <a:gridCol w="1356235">
                  <a:extLst>
                    <a:ext uri="{9D8B030D-6E8A-4147-A177-3AD203B41FA5}">
                      <a16:colId xmlns:a16="http://schemas.microsoft.com/office/drawing/2014/main" val="3241947795"/>
                    </a:ext>
                  </a:extLst>
                </a:gridCol>
                <a:gridCol w="1489200">
                  <a:extLst>
                    <a:ext uri="{9D8B030D-6E8A-4147-A177-3AD203B41FA5}">
                      <a16:colId xmlns:a16="http://schemas.microsoft.com/office/drawing/2014/main" val="1039131387"/>
                    </a:ext>
                  </a:extLst>
                </a:gridCol>
                <a:gridCol w="1894230">
                  <a:extLst>
                    <a:ext uri="{9D8B030D-6E8A-4147-A177-3AD203B41FA5}">
                      <a16:colId xmlns:a16="http://schemas.microsoft.com/office/drawing/2014/main" val="1563406197"/>
                    </a:ext>
                  </a:extLst>
                </a:gridCol>
              </a:tblGrid>
              <a:tr h="293110">
                <a:tc gridSpan="7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2023 YILI (Eylül) KARMA YEM ÜRETİMLERİ (TON)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958245"/>
                  </a:ext>
                </a:extLst>
              </a:tr>
              <a:tr h="711208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Etlik Kanatlı Yemi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Yumurta Yemi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Sığır Süt Yemi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Sığır Besi Yemi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Diğer Karma Yemler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TOPLAM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extLst>
                  <a:ext uri="{0D108BD9-81ED-4DB2-BD59-A6C34878D82A}">
                    <a16:rowId xmlns:a16="http://schemas.microsoft.com/office/drawing/2014/main" val="3799733199"/>
                  </a:ext>
                </a:extLst>
              </a:tr>
              <a:tr h="25123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</a:rPr>
                        <a:t>Ocak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413.484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310.994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626.529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459.248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381.533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2.191.788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extLst>
                  <a:ext uri="{0D108BD9-81ED-4DB2-BD59-A6C34878D82A}">
                    <a16:rowId xmlns:a16="http://schemas.microsoft.com/office/drawing/2014/main" val="3734867509"/>
                  </a:ext>
                </a:extLst>
              </a:tr>
              <a:tr h="25123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</a:rPr>
                        <a:t>Şubat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423.574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271.858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542.622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438.756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357.799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2.034.609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extLst>
                  <a:ext uri="{0D108BD9-81ED-4DB2-BD59-A6C34878D82A}">
                    <a16:rowId xmlns:a16="http://schemas.microsoft.com/office/drawing/2014/main" val="2416326521"/>
                  </a:ext>
                </a:extLst>
              </a:tr>
              <a:tr h="25123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</a:rPr>
                        <a:t>Mart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428.609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267.477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624.678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520.685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432.957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2.274.406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extLst>
                  <a:ext uri="{0D108BD9-81ED-4DB2-BD59-A6C34878D82A}">
                    <a16:rowId xmlns:a16="http://schemas.microsoft.com/office/drawing/2014/main" val="3476129607"/>
                  </a:ext>
                </a:extLst>
              </a:tr>
              <a:tr h="25123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</a:rPr>
                        <a:t>Nisan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419.148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254.087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521.112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459.441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409.300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2.063.088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extLst>
                  <a:ext uri="{0D108BD9-81ED-4DB2-BD59-A6C34878D82A}">
                    <a16:rowId xmlns:a16="http://schemas.microsoft.com/office/drawing/2014/main" val="1190263049"/>
                  </a:ext>
                </a:extLst>
              </a:tr>
              <a:tr h="25123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</a:rPr>
                        <a:t>Mayıs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411.468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257.031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608.584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540.267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459.321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2.276.671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extLst>
                  <a:ext uri="{0D108BD9-81ED-4DB2-BD59-A6C34878D82A}">
                    <a16:rowId xmlns:a16="http://schemas.microsoft.com/office/drawing/2014/main" val="1660849197"/>
                  </a:ext>
                </a:extLst>
              </a:tr>
              <a:tr h="25123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</a:rPr>
                        <a:t>Haziran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487.137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264.681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507.757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361.108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334.386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1.955.069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extLst>
                  <a:ext uri="{0D108BD9-81ED-4DB2-BD59-A6C34878D82A}">
                    <a16:rowId xmlns:a16="http://schemas.microsoft.com/office/drawing/2014/main" val="946476537"/>
                  </a:ext>
                </a:extLst>
              </a:tr>
              <a:tr h="25123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</a:rPr>
                        <a:t>Temmuz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339.330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227.517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479.451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302.510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280.311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1.629.119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extLst>
                  <a:ext uri="{0D108BD9-81ED-4DB2-BD59-A6C34878D82A}">
                    <a16:rowId xmlns:a16="http://schemas.microsoft.com/office/drawing/2014/main" val="1318581079"/>
                  </a:ext>
                </a:extLst>
              </a:tr>
              <a:tr h="25123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</a:rPr>
                        <a:t>Ağustos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336.805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183.469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356.216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247.317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240.188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1.363.995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extLst>
                  <a:ext uri="{0D108BD9-81ED-4DB2-BD59-A6C34878D82A}">
                    <a16:rowId xmlns:a16="http://schemas.microsoft.com/office/drawing/2014/main" val="1021638632"/>
                  </a:ext>
                </a:extLst>
              </a:tr>
              <a:tr h="25123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</a:rPr>
                        <a:t>Eylül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178.443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114.267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203.014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194.403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168.539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858.666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extLst>
                  <a:ext uri="{0D108BD9-81ED-4DB2-BD59-A6C34878D82A}">
                    <a16:rowId xmlns:a16="http://schemas.microsoft.com/office/drawing/2014/main" val="4245915838"/>
                  </a:ext>
                </a:extLst>
              </a:tr>
              <a:tr h="25123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</a:rPr>
                        <a:t>Ekim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 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 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 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 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 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 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extLst>
                  <a:ext uri="{0D108BD9-81ED-4DB2-BD59-A6C34878D82A}">
                    <a16:rowId xmlns:a16="http://schemas.microsoft.com/office/drawing/2014/main" val="2697655202"/>
                  </a:ext>
                </a:extLst>
              </a:tr>
              <a:tr h="25123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</a:rPr>
                        <a:t>Kasım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 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 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 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 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 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 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extLst>
                  <a:ext uri="{0D108BD9-81ED-4DB2-BD59-A6C34878D82A}">
                    <a16:rowId xmlns:a16="http://schemas.microsoft.com/office/drawing/2014/main" val="3321349097"/>
                  </a:ext>
                </a:extLst>
              </a:tr>
              <a:tr h="25123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</a:rPr>
                        <a:t>Aralık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 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 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 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 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 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 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extLst>
                  <a:ext uri="{0D108BD9-81ED-4DB2-BD59-A6C34878D82A}">
                    <a16:rowId xmlns:a16="http://schemas.microsoft.com/office/drawing/2014/main" val="2639024641"/>
                  </a:ext>
                </a:extLst>
              </a:tr>
              <a:tr h="711208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</a:rPr>
                        <a:t>TOPLAM ÜRETİM (TON)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3.437.998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2.151.381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4.469.963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3.523.735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3.064.334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16.647.411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85" marR="38585" marT="0" marB="0" anchor="ctr"/>
                </a:tc>
                <a:extLst>
                  <a:ext uri="{0D108BD9-81ED-4DB2-BD59-A6C34878D82A}">
                    <a16:rowId xmlns:a16="http://schemas.microsoft.com/office/drawing/2014/main" val="677431787"/>
                  </a:ext>
                </a:extLst>
              </a:tr>
            </a:tbl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69EE-D6CE-9041-B6DA-BBD4388C22FF}" type="slidenum">
              <a:rPr lang="tr-TR" smtClean="0"/>
              <a:t>11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143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2792839"/>
              </p:ext>
            </p:extLst>
          </p:nvPr>
        </p:nvGraphicFramePr>
        <p:xfrm>
          <a:off x="820657" y="1375797"/>
          <a:ext cx="9992558" cy="48038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20058">
                  <a:extLst>
                    <a:ext uri="{9D8B030D-6E8A-4147-A177-3AD203B41FA5}">
                      <a16:colId xmlns:a16="http://schemas.microsoft.com/office/drawing/2014/main" val="1336039209"/>
                    </a:ext>
                  </a:extLst>
                </a:gridCol>
                <a:gridCol w="2333175">
                  <a:extLst>
                    <a:ext uri="{9D8B030D-6E8A-4147-A177-3AD203B41FA5}">
                      <a16:colId xmlns:a16="http://schemas.microsoft.com/office/drawing/2014/main" val="3254326148"/>
                    </a:ext>
                  </a:extLst>
                </a:gridCol>
                <a:gridCol w="2650060">
                  <a:extLst>
                    <a:ext uri="{9D8B030D-6E8A-4147-A177-3AD203B41FA5}">
                      <a16:colId xmlns:a16="http://schemas.microsoft.com/office/drawing/2014/main" val="3767731081"/>
                    </a:ext>
                  </a:extLst>
                </a:gridCol>
                <a:gridCol w="1589265">
                  <a:extLst>
                    <a:ext uri="{9D8B030D-6E8A-4147-A177-3AD203B41FA5}">
                      <a16:colId xmlns:a16="http://schemas.microsoft.com/office/drawing/2014/main" val="3936892553"/>
                    </a:ext>
                  </a:extLst>
                </a:gridCol>
              </a:tblGrid>
              <a:tr h="357119">
                <a:tc gridSpan="4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Yem Fiyatları  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744118"/>
                  </a:ext>
                </a:extLst>
              </a:tr>
              <a:tr h="26188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Karma Yemler (TL/Kg) *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27.10.2023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03.11.2023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  <a:effectLst/>
                        </a:rPr>
                        <a:t>% Değişim</a:t>
                      </a:r>
                      <a:endParaRPr lang="tr-TR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extLst>
                  <a:ext uri="{0D108BD9-81ED-4DB2-BD59-A6C34878D82A}">
                    <a16:rowId xmlns:a16="http://schemas.microsoft.com/office/drawing/2014/main" val="2207849360"/>
                  </a:ext>
                </a:extLst>
              </a:tr>
              <a:tr h="26188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Süt Yemi 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7,66</a:t>
                      </a:r>
                      <a:endParaRPr lang="tr-T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7,68</a:t>
                      </a:r>
                      <a:endParaRPr lang="tr-TR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rgbClr val="FF0000"/>
                          </a:solidFill>
                          <a:effectLst/>
                        </a:rPr>
                        <a:t>0,26</a:t>
                      </a:r>
                      <a:endParaRPr lang="tr-TR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extLst>
                  <a:ext uri="{0D108BD9-81ED-4DB2-BD59-A6C34878D82A}">
                    <a16:rowId xmlns:a16="http://schemas.microsoft.com/office/drawing/2014/main" val="3479706276"/>
                  </a:ext>
                </a:extLst>
              </a:tr>
              <a:tr h="26188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Besi Yemi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6,91</a:t>
                      </a:r>
                      <a:endParaRPr lang="tr-T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6,91</a:t>
                      </a:r>
                      <a:endParaRPr lang="tr-TR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rgbClr val="FF0000"/>
                          </a:solidFill>
                          <a:effectLst/>
                        </a:rPr>
                        <a:t>0,00</a:t>
                      </a:r>
                      <a:endParaRPr lang="tr-TR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extLst>
                  <a:ext uri="{0D108BD9-81ED-4DB2-BD59-A6C34878D82A}">
                    <a16:rowId xmlns:a16="http://schemas.microsoft.com/office/drawing/2014/main" val="3358274307"/>
                  </a:ext>
                </a:extLst>
              </a:tr>
              <a:tr h="26188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Etlik Piliç Yemi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11,40</a:t>
                      </a:r>
                      <a:endParaRPr lang="tr-T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11,42</a:t>
                      </a:r>
                      <a:endParaRPr lang="tr-T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rgbClr val="FF0000"/>
                          </a:solidFill>
                          <a:effectLst/>
                        </a:rPr>
                        <a:t>0,18</a:t>
                      </a:r>
                      <a:endParaRPr lang="tr-TR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extLst>
                  <a:ext uri="{0D108BD9-81ED-4DB2-BD59-A6C34878D82A}">
                    <a16:rowId xmlns:a16="http://schemas.microsoft.com/office/drawing/2014/main" val="4070733182"/>
                  </a:ext>
                </a:extLst>
              </a:tr>
              <a:tr h="26188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Yumurta Yemi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9,92</a:t>
                      </a:r>
                      <a:endParaRPr lang="tr-T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9,93</a:t>
                      </a:r>
                      <a:endParaRPr lang="tr-T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rgbClr val="FF0000"/>
                          </a:solidFill>
                          <a:effectLst/>
                        </a:rPr>
                        <a:t>0,10</a:t>
                      </a:r>
                      <a:endParaRPr lang="tr-TR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extLst>
                  <a:ext uri="{0D108BD9-81ED-4DB2-BD59-A6C34878D82A}">
                    <a16:rowId xmlns:a16="http://schemas.microsoft.com/office/drawing/2014/main" val="3470098075"/>
                  </a:ext>
                </a:extLst>
              </a:tr>
              <a:tr h="26188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Alabalık Yemi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76,72</a:t>
                      </a:r>
                      <a:endParaRPr lang="tr-T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76,85</a:t>
                      </a:r>
                      <a:endParaRPr lang="tr-T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rgbClr val="FF0000"/>
                          </a:solidFill>
                          <a:effectLst/>
                        </a:rPr>
                        <a:t>0,17</a:t>
                      </a:r>
                      <a:endParaRPr lang="tr-TR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extLst>
                  <a:ext uri="{0D108BD9-81ED-4DB2-BD59-A6C34878D82A}">
                    <a16:rowId xmlns:a16="http://schemas.microsoft.com/office/drawing/2014/main" val="2686825389"/>
                  </a:ext>
                </a:extLst>
              </a:tr>
              <a:tr h="26188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Çupra / Levrek Yemi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87,06</a:t>
                      </a:r>
                      <a:endParaRPr lang="tr-TR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87,32</a:t>
                      </a:r>
                      <a:endParaRPr lang="tr-T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rgbClr val="FF0000"/>
                          </a:solidFill>
                          <a:effectLst/>
                        </a:rPr>
                        <a:t>0,30</a:t>
                      </a:r>
                      <a:endParaRPr lang="tr-TR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extLst>
                  <a:ext uri="{0D108BD9-81ED-4DB2-BD59-A6C34878D82A}">
                    <a16:rowId xmlns:a16="http://schemas.microsoft.com/office/drawing/2014/main" val="3660469471"/>
                  </a:ext>
                </a:extLst>
              </a:tr>
              <a:tr h="261887">
                <a:tc gridSpan="4"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FF0000"/>
                          </a:solidFill>
                          <a:effectLst/>
                        </a:rPr>
                        <a:t>  * Nakliye, ambalaj, işletme giderleri hariç,  KDV % 0, haftalık ortalama fabrika fiyatlarıdır. </a:t>
                      </a:r>
                      <a:endParaRPr lang="tr-TR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19887"/>
                  </a:ext>
                </a:extLst>
              </a:tr>
              <a:tr h="261887">
                <a:tc gridSpan="4"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tr-TR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959078"/>
                  </a:ext>
                </a:extLst>
              </a:tr>
              <a:tr h="26188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Yem Maddeleri (TL/Ton) **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23.10.2023</a:t>
                      </a:r>
                      <a:endParaRPr lang="tr-TR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30.10.2023</a:t>
                      </a:r>
                      <a:endParaRPr lang="tr-TR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FF0000"/>
                          </a:solidFill>
                          <a:effectLst/>
                        </a:rPr>
                        <a:t>% Değişim</a:t>
                      </a:r>
                      <a:endParaRPr lang="tr-TR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extLst>
                  <a:ext uri="{0D108BD9-81ED-4DB2-BD59-A6C34878D82A}">
                    <a16:rowId xmlns:a16="http://schemas.microsoft.com/office/drawing/2014/main" val="787322201"/>
                  </a:ext>
                </a:extLst>
              </a:tr>
              <a:tr h="26188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Mısır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5.600</a:t>
                      </a:r>
                      <a:endParaRPr lang="tr-T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5.500</a:t>
                      </a:r>
                      <a:endParaRPr lang="tr-T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rgbClr val="FF0000"/>
                          </a:solidFill>
                          <a:effectLst/>
                        </a:rPr>
                        <a:t>-1,79</a:t>
                      </a:r>
                      <a:endParaRPr lang="tr-TR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extLst>
                  <a:ext uri="{0D108BD9-81ED-4DB2-BD59-A6C34878D82A}">
                    <a16:rowId xmlns:a16="http://schemas.microsoft.com/office/drawing/2014/main" val="2489026773"/>
                  </a:ext>
                </a:extLst>
              </a:tr>
              <a:tr h="26188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Arpa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5.900</a:t>
                      </a:r>
                      <a:endParaRPr lang="tr-T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6.000</a:t>
                      </a:r>
                      <a:endParaRPr lang="tr-T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rgbClr val="FF0000"/>
                          </a:solidFill>
                          <a:effectLst/>
                        </a:rPr>
                        <a:t>1,69</a:t>
                      </a:r>
                      <a:endParaRPr lang="tr-TR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extLst>
                  <a:ext uri="{0D108BD9-81ED-4DB2-BD59-A6C34878D82A}">
                    <a16:rowId xmlns:a16="http://schemas.microsoft.com/office/drawing/2014/main" val="2776369646"/>
                  </a:ext>
                </a:extLst>
              </a:tr>
              <a:tr h="26188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Buğday Kepeği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4.400</a:t>
                      </a:r>
                      <a:endParaRPr lang="tr-T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4.380</a:t>
                      </a:r>
                      <a:endParaRPr lang="tr-T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rgbClr val="FF0000"/>
                          </a:solidFill>
                          <a:effectLst/>
                        </a:rPr>
                        <a:t>-0,45</a:t>
                      </a:r>
                      <a:endParaRPr lang="tr-TR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extLst>
                  <a:ext uri="{0D108BD9-81ED-4DB2-BD59-A6C34878D82A}">
                    <a16:rowId xmlns:a16="http://schemas.microsoft.com/office/drawing/2014/main" val="3098256180"/>
                  </a:ext>
                </a:extLst>
              </a:tr>
              <a:tr h="26188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Soya Küspesi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16.415</a:t>
                      </a:r>
                      <a:endParaRPr lang="tr-T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16.956</a:t>
                      </a:r>
                      <a:endParaRPr lang="tr-T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rgbClr val="FF0000"/>
                          </a:solidFill>
                          <a:effectLst/>
                        </a:rPr>
                        <a:t>3,30</a:t>
                      </a:r>
                      <a:endParaRPr lang="tr-TR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extLst>
                  <a:ext uri="{0D108BD9-81ED-4DB2-BD59-A6C34878D82A}">
                    <a16:rowId xmlns:a16="http://schemas.microsoft.com/office/drawing/2014/main" val="1207835174"/>
                  </a:ext>
                </a:extLst>
              </a:tr>
              <a:tr h="275841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Pamuk Tohumu Küspesi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7.200</a:t>
                      </a:r>
                      <a:endParaRPr lang="tr-TR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7.180</a:t>
                      </a:r>
                      <a:endParaRPr lang="tr-T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rgbClr val="FF0000"/>
                          </a:solidFill>
                          <a:effectLst/>
                        </a:rPr>
                        <a:t>-0,28</a:t>
                      </a:r>
                      <a:endParaRPr lang="tr-TR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extLst>
                  <a:ext uri="{0D108BD9-81ED-4DB2-BD59-A6C34878D82A}">
                    <a16:rowId xmlns:a16="http://schemas.microsoft.com/office/drawing/2014/main" val="1963459980"/>
                  </a:ext>
                </a:extLst>
              </a:tr>
              <a:tr h="264566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Ayçiçeği Tohumu Küspesi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8.979</a:t>
                      </a:r>
                      <a:endParaRPr lang="tr-TR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8.980</a:t>
                      </a:r>
                      <a:endParaRPr lang="tr-T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rgbClr val="FF0000"/>
                          </a:solidFill>
                          <a:effectLst/>
                        </a:rPr>
                        <a:t>0,01</a:t>
                      </a:r>
                      <a:endParaRPr lang="tr-TR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extLst>
                  <a:ext uri="{0D108BD9-81ED-4DB2-BD59-A6C34878D82A}">
                    <a16:rowId xmlns:a16="http://schemas.microsoft.com/office/drawing/2014/main" val="2879164287"/>
                  </a:ext>
                </a:extLst>
              </a:tr>
              <a:tr h="229993">
                <a:tc gridSpan="4"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** Kaynak: TÜRKİYEM-BİR</a:t>
                      </a:r>
                      <a:endParaRPr lang="tr-TR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4" marR="40414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563920"/>
                  </a:ext>
                </a:extLst>
              </a:tr>
            </a:tbl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69EE-D6CE-9041-B6DA-BBD4388C22FF}" type="slidenum">
              <a:rPr lang="tr-TR" smtClean="0"/>
              <a:t>12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274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Grafik 9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1139" y="3799444"/>
            <a:ext cx="6689758" cy="2454867"/>
          </a:xfrm>
          <a:prstGeom prst="rect">
            <a:avLst/>
          </a:prstGeom>
        </p:spPr>
      </p:pic>
      <p:pic>
        <p:nvPicPr>
          <p:cNvPr id="2097155" name="Resim 5"/>
          <p:cNvPicPr>
            <a:picLocks noChangeAspect="1"/>
          </p:cNvPicPr>
          <p:nvPr/>
        </p:nvPicPr>
        <p:blipFill rotWithShape="1"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 t="51694" b="10187"/>
          <a:stretch>
            <a:fillRect/>
          </a:stretch>
        </p:blipFill>
        <p:spPr>
          <a:xfrm>
            <a:off x="5366418" y="3691610"/>
            <a:ext cx="6532893" cy="2166469"/>
          </a:xfrm>
          <a:prstGeom prst="rect">
            <a:avLst/>
          </a:prstGeom>
        </p:spPr>
      </p:pic>
      <p:sp>
        <p:nvSpPr>
          <p:cNvPr id="1048594" name="Metin kutusu 7"/>
          <p:cNvSpPr txBox="1"/>
          <p:nvPr/>
        </p:nvSpPr>
        <p:spPr>
          <a:xfrm>
            <a:off x="4380021" y="2683698"/>
            <a:ext cx="35066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smtClean="0">
                <a:solidFill>
                  <a:schemeClr val="tx2"/>
                </a:solidFill>
                <a:latin typeface="Garamond" panose="02020404030301010803" pitchFamily="18" charset="0"/>
              </a:rPr>
              <a:t>ARZ </a:t>
            </a:r>
            <a:r>
              <a:rPr lang="tr-TR" sz="4000" b="1" dirty="0" smtClean="0">
                <a:solidFill>
                  <a:schemeClr val="tx2"/>
                </a:solidFill>
                <a:latin typeface="Garamond" panose="02020404030301010803" pitchFamily="18" charset="0"/>
              </a:rPr>
              <a:t>EDERİM</a:t>
            </a:r>
          </a:p>
          <a:p>
            <a:endParaRPr lang="tr-TR" sz="4000" b="1" dirty="0">
              <a:solidFill>
                <a:schemeClr val="tx2"/>
              </a:solidFill>
              <a:latin typeface="Garamond" panose="020204040303010108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761806" y="1508251"/>
            <a:ext cx="1573758" cy="355482"/>
          </a:xfrm>
          <a:prstGeom prst="rect">
            <a:avLst/>
          </a:prstGeom>
          <a:ln/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1710" dirty="0"/>
              <a:t>Daire Başkanı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3555623" y="2079392"/>
            <a:ext cx="1573758" cy="355482"/>
          </a:xfrm>
          <a:prstGeom prst="rect">
            <a:avLst/>
          </a:prstGeom>
          <a:ln/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1710" dirty="0"/>
              <a:t>1 TO Uzmanı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1945178" y="4065215"/>
            <a:ext cx="2116076" cy="1835887"/>
          </a:xfrm>
          <a:prstGeom prst="rect">
            <a:avLst/>
          </a:prstGeom>
          <a:ln/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570"/>
              </a:spcBef>
              <a:spcAft>
                <a:spcPts val="570"/>
              </a:spcAft>
            </a:pPr>
            <a:r>
              <a:rPr lang="tr-TR" sz="1710" b="1" dirty="0"/>
              <a:t>Veri izleme ve İstatistik Çalışma Grubu</a:t>
            </a:r>
          </a:p>
          <a:p>
            <a:r>
              <a:rPr lang="tr-TR" sz="1330" dirty="0"/>
              <a:t>  5 Mühendis</a:t>
            </a:r>
          </a:p>
          <a:p>
            <a:r>
              <a:rPr lang="tr-TR" sz="1330" dirty="0"/>
              <a:t>  1 Veteriner Hekim</a:t>
            </a:r>
          </a:p>
          <a:p>
            <a:r>
              <a:rPr lang="tr-TR" sz="1330" dirty="0"/>
              <a:t>  1 </a:t>
            </a:r>
            <a:r>
              <a:rPr lang="tr-TR" sz="1330" dirty="0" err="1"/>
              <a:t>Bil.İşl</a:t>
            </a:r>
            <a:r>
              <a:rPr lang="tr-TR" sz="1330" dirty="0"/>
              <a:t>.</a:t>
            </a:r>
          </a:p>
          <a:p>
            <a:pPr algn="ctr"/>
            <a:endParaRPr lang="tr-TR" sz="1710" dirty="0"/>
          </a:p>
        </p:txBody>
      </p:sp>
      <p:sp>
        <p:nvSpPr>
          <p:cNvPr id="9" name="Metin kutusu 8"/>
          <p:cNvSpPr txBox="1"/>
          <p:nvPr/>
        </p:nvSpPr>
        <p:spPr>
          <a:xfrm rot="5400000">
            <a:off x="4914718" y="2433670"/>
            <a:ext cx="1267934" cy="107722"/>
          </a:xfrm>
          <a:prstGeom prst="rect">
            <a:avLst/>
          </a:prstGeom>
          <a:ln/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tr-TR" sz="100" dirty="0"/>
          </a:p>
        </p:txBody>
      </p:sp>
      <p:sp>
        <p:nvSpPr>
          <p:cNvPr id="13" name="Metin kutusu 12"/>
          <p:cNvSpPr txBox="1"/>
          <p:nvPr/>
        </p:nvSpPr>
        <p:spPr>
          <a:xfrm rot="10800000">
            <a:off x="5129381" y="2209151"/>
            <a:ext cx="332888" cy="107722"/>
          </a:xfrm>
          <a:prstGeom prst="rect">
            <a:avLst/>
          </a:prstGeom>
          <a:ln/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tr-TR" sz="100" dirty="0"/>
          </a:p>
        </p:txBody>
      </p:sp>
      <p:sp>
        <p:nvSpPr>
          <p:cNvPr id="15" name="Metin kutusu 14"/>
          <p:cNvSpPr txBox="1"/>
          <p:nvPr/>
        </p:nvSpPr>
        <p:spPr>
          <a:xfrm>
            <a:off x="4423328" y="4057905"/>
            <a:ext cx="2250714" cy="1397306"/>
          </a:xfrm>
          <a:prstGeom prst="rect">
            <a:avLst/>
          </a:prstGeom>
          <a:ln/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570"/>
              </a:spcBef>
              <a:spcAft>
                <a:spcPts val="570"/>
              </a:spcAft>
            </a:pPr>
            <a:r>
              <a:rPr lang="tr-TR" sz="1710" b="1" dirty="0" err="1"/>
              <a:t>GDO’lu</a:t>
            </a:r>
            <a:r>
              <a:rPr lang="tr-TR" sz="1710" b="1" dirty="0"/>
              <a:t> Yemler Çalışma Grubu</a:t>
            </a:r>
          </a:p>
          <a:p>
            <a:r>
              <a:rPr lang="tr-TR" sz="1330" dirty="0"/>
              <a:t>5 Mühendis</a:t>
            </a:r>
          </a:p>
          <a:p>
            <a:r>
              <a:rPr lang="tr-TR" sz="1330" dirty="0"/>
              <a:t>2 Veteriner Hekim</a:t>
            </a:r>
          </a:p>
          <a:p>
            <a:pPr algn="ctr"/>
            <a:endParaRPr lang="tr-TR" sz="1330" dirty="0"/>
          </a:p>
          <a:p>
            <a:pPr algn="ctr"/>
            <a:endParaRPr lang="tr-TR" sz="570" dirty="0"/>
          </a:p>
        </p:txBody>
      </p:sp>
      <p:sp>
        <p:nvSpPr>
          <p:cNvPr id="16" name="Metin kutusu 15"/>
          <p:cNvSpPr txBox="1"/>
          <p:nvPr/>
        </p:nvSpPr>
        <p:spPr>
          <a:xfrm>
            <a:off x="7335746" y="4065216"/>
            <a:ext cx="2329066" cy="1382686"/>
          </a:xfrm>
          <a:prstGeom prst="rect">
            <a:avLst/>
          </a:prstGeom>
          <a:ln/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570"/>
              </a:spcBef>
              <a:spcAft>
                <a:spcPts val="570"/>
              </a:spcAft>
            </a:pPr>
            <a:r>
              <a:rPr lang="tr-TR" sz="1710" b="1" dirty="0"/>
              <a:t>Yem Kayıt Onay ve Kontrol Çalışma Grubu</a:t>
            </a:r>
            <a:endParaRPr lang="tr-TR" sz="1330" dirty="0"/>
          </a:p>
          <a:p>
            <a:r>
              <a:rPr lang="tr-TR" sz="1330" dirty="0"/>
              <a:t>9 Mühendis</a:t>
            </a:r>
          </a:p>
          <a:p>
            <a:r>
              <a:rPr lang="tr-TR" sz="1330" dirty="0"/>
              <a:t>4 Veteriner Hekim</a:t>
            </a:r>
          </a:p>
          <a:p>
            <a:r>
              <a:rPr lang="tr-TR" sz="1330" dirty="0"/>
              <a:t>1 TO Uzmanı</a:t>
            </a:r>
          </a:p>
          <a:p>
            <a:pPr algn="ctr"/>
            <a:endParaRPr lang="tr-TR" sz="475" dirty="0"/>
          </a:p>
        </p:txBody>
      </p:sp>
      <p:sp>
        <p:nvSpPr>
          <p:cNvPr id="18" name="Metin kutusu 17"/>
          <p:cNvSpPr txBox="1"/>
          <p:nvPr/>
        </p:nvSpPr>
        <p:spPr>
          <a:xfrm rot="10800000">
            <a:off x="2850543" y="3102526"/>
            <a:ext cx="5679215" cy="107722"/>
          </a:xfrm>
          <a:prstGeom prst="rect">
            <a:avLst/>
          </a:prstGeom>
          <a:ln/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tr-TR" sz="100" dirty="0"/>
          </a:p>
        </p:txBody>
      </p:sp>
      <p:sp>
        <p:nvSpPr>
          <p:cNvPr id="19" name="Metin kutusu 18"/>
          <p:cNvSpPr txBox="1"/>
          <p:nvPr/>
        </p:nvSpPr>
        <p:spPr>
          <a:xfrm rot="16200000">
            <a:off x="2455157" y="3553848"/>
            <a:ext cx="859197" cy="107722"/>
          </a:xfrm>
          <a:prstGeom prst="rect">
            <a:avLst/>
          </a:prstGeom>
          <a:ln/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tr-TR" sz="100" dirty="0"/>
          </a:p>
        </p:txBody>
      </p:sp>
      <p:sp>
        <p:nvSpPr>
          <p:cNvPr id="20" name="Metin kutusu 19"/>
          <p:cNvSpPr txBox="1"/>
          <p:nvPr/>
        </p:nvSpPr>
        <p:spPr>
          <a:xfrm rot="16200000">
            <a:off x="5123703" y="3553848"/>
            <a:ext cx="859197" cy="107722"/>
          </a:xfrm>
          <a:prstGeom prst="rect">
            <a:avLst/>
          </a:prstGeom>
          <a:ln/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tr-TR" sz="100" dirty="0"/>
          </a:p>
        </p:txBody>
      </p:sp>
      <p:sp>
        <p:nvSpPr>
          <p:cNvPr id="21" name="Metin kutusu 20"/>
          <p:cNvSpPr txBox="1"/>
          <p:nvPr/>
        </p:nvSpPr>
        <p:spPr>
          <a:xfrm rot="16200000">
            <a:off x="8049887" y="3587806"/>
            <a:ext cx="900783" cy="107722"/>
          </a:xfrm>
          <a:prstGeom prst="rect">
            <a:avLst/>
          </a:prstGeom>
          <a:ln/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tr-TR" sz="100" dirty="0"/>
          </a:p>
        </p:txBody>
      </p:sp>
      <p:sp>
        <p:nvSpPr>
          <p:cNvPr id="14" name="Metin kutusu 13"/>
          <p:cNvSpPr txBox="1"/>
          <p:nvPr/>
        </p:nvSpPr>
        <p:spPr>
          <a:xfrm rot="10800000">
            <a:off x="5156400" y="2738942"/>
            <a:ext cx="332888" cy="107722"/>
          </a:xfrm>
          <a:prstGeom prst="rect">
            <a:avLst/>
          </a:prstGeom>
          <a:ln/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tr-TR" sz="100" dirty="0"/>
          </a:p>
        </p:txBody>
      </p:sp>
      <p:sp>
        <p:nvSpPr>
          <p:cNvPr id="17" name="Metin kutusu 16"/>
          <p:cNvSpPr txBox="1"/>
          <p:nvPr/>
        </p:nvSpPr>
        <p:spPr>
          <a:xfrm>
            <a:off x="3582642" y="2594282"/>
            <a:ext cx="1573758" cy="355482"/>
          </a:xfrm>
          <a:prstGeom prst="rect">
            <a:avLst/>
          </a:prstGeom>
          <a:ln/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1710" dirty="0"/>
              <a:t>1 Sekreter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2221349" y="5995315"/>
            <a:ext cx="5816063" cy="326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2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Daire</a:t>
            </a:r>
            <a:r>
              <a:rPr lang="tr-TR" sz="152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52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Başkanlığımızda Toplam 31 personel bulunmaktadır</a:t>
            </a:r>
            <a:r>
              <a:rPr lang="tr-TR" sz="85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8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2" name="Metin kutusu 21"/>
          <p:cNvSpPr txBox="1"/>
          <p:nvPr/>
        </p:nvSpPr>
        <p:spPr>
          <a:xfrm>
            <a:off x="1039090" y="5818909"/>
            <a:ext cx="58950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Daire Başkanlığımızda Toplam 31 personel bulunmaktadır</a:t>
            </a:r>
            <a:r>
              <a:rPr lang="tr-TR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endParaRPr lang="tr-TR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22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5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75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16 Dikdörtgen"/>
          <p:cNvSpPr/>
          <p:nvPr/>
        </p:nvSpPr>
        <p:spPr>
          <a:xfrm>
            <a:off x="4397469" y="943061"/>
            <a:ext cx="3116580" cy="4724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tr-TR" sz="2661" b="1" dirty="0"/>
              <a:t>PROJE DESTEKLERİ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946753"/>
              </p:ext>
            </p:extLst>
          </p:nvPr>
        </p:nvGraphicFramePr>
        <p:xfrm>
          <a:off x="781396" y="1454727"/>
          <a:ext cx="9784079" cy="47071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55639">
                  <a:extLst>
                    <a:ext uri="{9D8B030D-6E8A-4147-A177-3AD203B41FA5}">
                      <a16:colId xmlns:a16="http://schemas.microsoft.com/office/drawing/2014/main" val="3440208466"/>
                    </a:ext>
                  </a:extLst>
                </a:gridCol>
                <a:gridCol w="4155639">
                  <a:extLst>
                    <a:ext uri="{9D8B030D-6E8A-4147-A177-3AD203B41FA5}">
                      <a16:colId xmlns:a16="http://schemas.microsoft.com/office/drawing/2014/main" val="2176526179"/>
                    </a:ext>
                  </a:extLst>
                </a:gridCol>
                <a:gridCol w="1472801">
                  <a:extLst>
                    <a:ext uri="{9D8B030D-6E8A-4147-A177-3AD203B41FA5}">
                      <a16:colId xmlns:a16="http://schemas.microsoft.com/office/drawing/2014/main" val="3005431859"/>
                    </a:ext>
                  </a:extLst>
                </a:gridCol>
              </a:tblGrid>
              <a:tr h="28263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2023 YILI EKİM AYI YEM İŞLETMELERİ TABLOSU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 </a:t>
                      </a:r>
                      <a:endParaRPr lang="tr-T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extLst>
                  <a:ext uri="{0D108BD9-81ED-4DB2-BD59-A6C34878D82A}">
                    <a16:rowId xmlns:a16="http://schemas.microsoft.com/office/drawing/2014/main" val="3539578458"/>
                  </a:ext>
                </a:extLst>
              </a:tr>
              <a:tr h="402464">
                <a:tc row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Onay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effectLst/>
                        </a:rPr>
                        <a:t>Yem İşletme Tipi</a:t>
                      </a:r>
                      <a:endParaRPr lang="tr-TR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effectLst/>
                        </a:rPr>
                        <a:t>İşletme Sayısı (Adet)</a:t>
                      </a:r>
                      <a:endParaRPr lang="tr-TR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extLst>
                  <a:ext uri="{0D108BD9-81ED-4DB2-BD59-A6C34878D82A}">
                    <a16:rowId xmlns:a16="http://schemas.microsoft.com/office/drawing/2014/main" val="461823215"/>
                  </a:ext>
                </a:extLst>
              </a:tr>
              <a:tr h="27871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Karma Yem Üreten İşletmeler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357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extLst>
                  <a:ext uri="{0D108BD9-81ED-4DB2-BD59-A6C34878D82A}">
                    <a16:rowId xmlns:a16="http://schemas.microsoft.com/office/drawing/2014/main" val="691388170"/>
                  </a:ext>
                </a:extLst>
              </a:tr>
              <a:tr h="16403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Kendi Yemini Üreten işletmeler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113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extLst>
                  <a:ext uri="{0D108BD9-81ED-4DB2-BD59-A6C34878D82A}">
                    <a16:rowId xmlns:a16="http://schemas.microsoft.com/office/drawing/2014/main" val="596923145"/>
                  </a:ext>
                </a:extLst>
              </a:tr>
              <a:tr h="17347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err="1">
                          <a:effectLst/>
                        </a:rPr>
                        <a:t>Premiks</a:t>
                      </a:r>
                      <a:r>
                        <a:rPr lang="tr-TR" sz="1200" b="1" dirty="0">
                          <a:effectLst/>
                        </a:rPr>
                        <a:t> Üreten İşletmeler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227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extLst>
                  <a:ext uri="{0D108BD9-81ED-4DB2-BD59-A6C34878D82A}">
                    <a16:rowId xmlns:a16="http://schemas.microsoft.com/office/drawing/2014/main" val="114935109"/>
                  </a:ext>
                </a:extLst>
              </a:tr>
              <a:tr h="27871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Yem Katkı Üreten İşletmeler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57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extLst>
                  <a:ext uri="{0D108BD9-81ED-4DB2-BD59-A6C34878D82A}">
                    <a16:rowId xmlns:a16="http://schemas.microsoft.com/office/drawing/2014/main" val="4162235070"/>
                  </a:ext>
                </a:extLst>
              </a:tr>
              <a:tr h="3267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Kedi ve Köpek Maması ve Çiğneme Ürünü Üreten İşletmeler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103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extLst>
                  <a:ext uri="{0D108BD9-81ED-4DB2-BD59-A6C34878D82A}">
                    <a16:rowId xmlns:a16="http://schemas.microsoft.com/office/drawing/2014/main" val="184955118"/>
                  </a:ext>
                </a:extLst>
              </a:tr>
              <a:tr h="27871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Hayvansal Yan Ürün Üreten İşletmeler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87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extLst>
                  <a:ext uri="{0D108BD9-81ED-4DB2-BD59-A6C34878D82A}">
                    <a16:rowId xmlns:a16="http://schemas.microsoft.com/office/drawing/2014/main" val="2281574517"/>
                  </a:ext>
                </a:extLst>
              </a:tr>
              <a:tr h="27871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Yem Katkı ve </a:t>
                      </a:r>
                      <a:r>
                        <a:rPr lang="tr-TR" sz="1200" b="1" dirty="0" err="1">
                          <a:effectLst/>
                        </a:rPr>
                        <a:t>Premiks</a:t>
                      </a:r>
                      <a:r>
                        <a:rPr lang="tr-TR" sz="1200" b="1" dirty="0">
                          <a:effectLst/>
                        </a:rPr>
                        <a:t> Satış Yerleri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1.604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extLst>
                  <a:ext uri="{0D108BD9-81ED-4DB2-BD59-A6C34878D82A}">
                    <a16:rowId xmlns:a16="http://schemas.microsoft.com/office/drawing/2014/main" val="3231830969"/>
                  </a:ext>
                </a:extLst>
              </a:tr>
              <a:tr h="27871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Toplam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2.548 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extLst>
                  <a:ext uri="{0D108BD9-81ED-4DB2-BD59-A6C34878D82A}">
                    <a16:rowId xmlns:a16="http://schemas.microsoft.com/office/drawing/2014/main" val="1133509864"/>
                  </a:ext>
                </a:extLst>
              </a:tr>
              <a:tr h="278718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Kayıt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Karma Yem Üreten İşletmeler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454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extLst>
                  <a:ext uri="{0D108BD9-81ED-4DB2-BD59-A6C34878D82A}">
                    <a16:rowId xmlns:a16="http://schemas.microsoft.com/office/drawing/2014/main" val="2904270912"/>
                  </a:ext>
                </a:extLst>
              </a:tr>
              <a:tr h="16403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Kendi Yemini Üreten İşletmeler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626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extLst>
                  <a:ext uri="{0D108BD9-81ED-4DB2-BD59-A6C34878D82A}">
                    <a16:rowId xmlns:a16="http://schemas.microsoft.com/office/drawing/2014/main" val="2860705359"/>
                  </a:ext>
                </a:extLst>
              </a:tr>
              <a:tr h="24286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Yem Katkı ve </a:t>
                      </a:r>
                      <a:r>
                        <a:rPr lang="tr-TR" sz="1200" b="1" dirty="0" err="1">
                          <a:effectLst/>
                        </a:rPr>
                        <a:t>Premiks</a:t>
                      </a:r>
                      <a:r>
                        <a:rPr lang="tr-TR" sz="1200" b="1" dirty="0">
                          <a:effectLst/>
                        </a:rPr>
                        <a:t> Üreten İşletmeler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45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extLst>
                  <a:ext uri="{0D108BD9-81ED-4DB2-BD59-A6C34878D82A}">
                    <a16:rowId xmlns:a16="http://schemas.microsoft.com/office/drawing/2014/main" val="2565714367"/>
                  </a:ext>
                </a:extLst>
              </a:tr>
              <a:tr h="32806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Blok Mineral Yem Üreten İşletmeler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 </a:t>
                      </a:r>
                      <a:r>
                        <a:rPr lang="tr-TR" sz="1200" b="1" dirty="0" smtClean="0">
                          <a:effectLst/>
                        </a:rPr>
                        <a:t>Balık Yemi Üreten İşletmeler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effectLst/>
                        </a:rPr>
                        <a:t>26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extLst>
                  <a:ext uri="{0D108BD9-81ED-4DB2-BD59-A6C34878D82A}">
                    <a16:rowId xmlns:a16="http://schemas.microsoft.com/office/drawing/2014/main" val="1847409541"/>
                  </a:ext>
                </a:extLst>
              </a:tr>
              <a:tr h="27871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Perakende Depolama ve Satışa Arz Yerleri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12.915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extLst>
                  <a:ext uri="{0D108BD9-81ED-4DB2-BD59-A6C34878D82A}">
                    <a16:rowId xmlns:a16="http://schemas.microsoft.com/office/drawing/2014/main" val="3127206273"/>
                  </a:ext>
                </a:extLst>
              </a:tr>
              <a:tr h="2787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Toplam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14.066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extLst>
                  <a:ext uri="{0D108BD9-81ED-4DB2-BD59-A6C34878D82A}">
                    <a16:rowId xmlns:a16="http://schemas.microsoft.com/office/drawing/2014/main" val="1085985915"/>
                  </a:ext>
                </a:extLst>
              </a:tr>
              <a:tr h="2787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Genel Toplam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 </a:t>
                      </a:r>
                      <a:endParaRPr lang="tr-TR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effectLst/>
                        </a:rPr>
                        <a:t>16.644 </a:t>
                      </a:r>
                      <a:endParaRPr lang="tr-T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6" marR="32186" marT="0" marB="0"/>
                </a:tc>
                <a:extLst>
                  <a:ext uri="{0D108BD9-81ED-4DB2-BD59-A6C34878D82A}">
                    <a16:rowId xmlns:a16="http://schemas.microsoft.com/office/drawing/2014/main" val="166584795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48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48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8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0905784"/>
              </p:ext>
            </p:extLst>
          </p:nvPr>
        </p:nvGraphicFramePr>
        <p:xfrm>
          <a:off x="820657" y="1392571"/>
          <a:ext cx="9992557" cy="46726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5320">
                  <a:extLst>
                    <a:ext uri="{9D8B030D-6E8A-4147-A177-3AD203B41FA5}">
                      <a16:colId xmlns:a16="http://schemas.microsoft.com/office/drawing/2014/main" val="677781706"/>
                    </a:ext>
                  </a:extLst>
                </a:gridCol>
                <a:gridCol w="1230767">
                  <a:extLst>
                    <a:ext uri="{9D8B030D-6E8A-4147-A177-3AD203B41FA5}">
                      <a16:colId xmlns:a16="http://schemas.microsoft.com/office/drawing/2014/main" val="1196573904"/>
                    </a:ext>
                  </a:extLst>
                </a:gridCol>
                <a:gridCol w="1231755">
                  <a:extLst>
                    <a:ext uri="{9D8B030D-6E8A-4147-A177-3AD203B41FA5}">
                      <a16:colId xmlns:a16="http://schemas.microsoft.com/office/drawing/2014/main" val="2775360527"/>
                    </a:ext>
                  </a:extLst>
                </a:gridCol>
                <a:gridCol w="1231755">
                  <a:extLst>
                    <a:ext uri="{9D8B030D-6E8A-4147-A177-3AD203B41FA5}">
                      <a16:colId xmlns:a16="http://schemas.microsoft.com/office/drawing/2014/main" val="961814210"/>
                    </a:ext>
                  </a:extLst>
                </a:gridCol>
                <a:gridCol w="1231755">
                  <a:extLst>
                    <a:ext uri="{9D8B030D-6E8A-4147-A177-3AD203B41FA5}">
                      <a16:colId xmlns:a16="http://schemas.microsoft.com/office/drawing/2014/main" val="1927299057"/>
                    </a:ext>
                  </a:extLst>
                </a:gridCol>
                <a:gridCol w="1231755">
                  <a:extLst>
                    <a:ext uri="{9D8B030D-6E8A-4147-A177-3AD203B41FA5}">
                      <a16:colId xmlns:a16="http://schemas.microsoft.com/office/drawing/2014/main" val="2126619401"/>
                    </a:ext>
                  </a:extLst>
                </a:gridCol>
                <a:gridCol w="1368289">
                  <a:extLst>
                    <a:ext uri="{9D8B030D-6E8A-4147-A177-3AD203B41FA5}">
                      <a16:colId xmlns:a16="http://schemas.microsoft.com/office/drawing/2014/main" val="29025634"/>
                    </a:ext>
                  </a:extLst>
                </a:gridCol>
                <a:gridCol w="1101161">
                  <a:extLst>
                    <a:ext uri="{9D8B030D-6E8A-4147-A177-3AD203B41FA5}">
                      <a16:colId xmlns:a16="http://schemas.microsoft.com/office/drawing/2014/main" val="3336656680"/>
                    </a:ext>
                  </a:extLst>
                </a:gridCol>
              </a:tblGrid>
              <a:tr h="876165">
                <a:tc gridSpan="8">
                  <a:txBody>
                    <a:bodyPr/>
                    <a:lstStyle/>
                    <a:p>
                      <a:pPr indent="-53340"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</a:endParaRPr>
                    </a:p>
                    <a:p>
                      <a:pPr indent="-53340"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chemeClr val="tx1"/>
                          </a:solidFill>
                          <a:effectLst/>
                        </a:rPr>
                        <a:t>Yıllar İtibarıyla Karma Yem Üretim Miktarları (Ton/yıl)</a:t>
                      </a:r>
                      <a:endParaRPr lang="tr-TR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748486"/>
                  </a:ext>
                </a:extLst>
              </a:tr>
              <a:tr h="74655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Yıllar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Sığır Besi Yemi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Sığır Süt Yemi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Etlik Piliç Yemi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Yumurta Yemi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Diğer Karma Yemler*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Genel Toplam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% Değişim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766616"/>
                  </a:ext>
                </a:extLst>
              </a:tr>
              <a:tr h="37327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2018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5.072.549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6.481.999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5.306.118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3.600.843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3.682.980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24.144.489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7,7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052540674"/>
                  </a:ext>
                </a:extLst>
              </a:tr>
              <a:tr h="37327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2019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5.406.167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6.550.258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5.363.210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3.828.441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3.791.041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24.939.117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3,3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69532555"/>
                  </a:ext>
                </a:extLst>
              </a:tr>
              <a:tr h="37327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5.732.941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7.016.824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5.397.526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3.716.754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4.408.221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26.272.266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5,3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07753440"/>
                  </a:ext>
                </a:extLst>
              </a:tr>
              <a:tr h="37327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5.961.009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7.171.666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5.542.974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3.661.780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4.666.569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27.003.998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2,8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72505436"/>
                  </a:ext>
                </a:extLst>
              </a:tr>
              <a:tr h="37327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5.876.345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6.870.374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6.022.932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3.501.499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4.858.498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27.129.648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0,5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74954396"/>
                  </a:ext>
                </a:extLst>
              </a:tr>
              <a:tr h="684343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2023</a:t>
                      </a:r>
                      <a:b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(Eylül)**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3.523.735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4.469.963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3.437.998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2.151.381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  3.064.334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16.647.411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45850772"/>
                  </a:ext>
                </a:extLst>
              </a:tr>
              <a:tr h="249610">
                <a:tc gridSpan="8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tr-TR" sz="900" dirty="0">
                          <a:effectLst/>
                        </a:rPr>
                        <a:t>* Diğer Yemler: Küçükbaş yemleri, balık yemleri, at yemi, ev ve süs hayvanları yemleri, arı keki vb.</a:t>
                      </a:r>
                      <a:endParaRPr lang="tr-TR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8131450"/>
                  </a:ext>
                </a:extLst>
              </a:tr>
              <a:tr h="249610">
                <a:tc gridSpan="8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tr-TR" sz="900" dirty="0">
                          <a:effectLst/>
                        </a:rPr>
                        <a:t>**2023 yılı veri girişleri yılsonuna kadar devam etmektedir.</a:t>
                      </a:r>
                      <a:endParaRPr lang="tr-TR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766554"/>
                  </a:ext>
                </a:extLst>
              </a:tr>
            </a:tbl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69EE-D6CE-9041-B6DA-BBD4388C22FF}" type="slidenum">
              <a:rPr lang="tr-TR" smtClean="0"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085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9027623"/>
              </p:ext>
            </p:extLst>
          </p:nvPr>
        </p:nvGraphicFramePr>
        <p:xfrm>
          <a:off x="511726" y="1384181"/>
          <a:ext cx="10301489" cy="51325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2888">
                  <a:extLst>
                    <a:ext uri="{9D8B030D-6E8A-4147-A177-3AD203B41FA5}">
                      <a16:colId xmlns:a16="http://schemas.microsoft.com/office/drawing/2014/main" val="1139935223"/>
                    </a:ext>
                  </a:extLst>
                </a:gridCol>
                <a:gridCol w="1100392">
                  <a:extLst>
                    <a:ext uri="{9D8B030D-6E8A-4147-A177-3AD203B41FA5}">
                      <a16:colId xmlns:a16="http://schemas.microsoft.com/office/drawing/2014/main" val="1688872735"/>
                    </a:ext>
                  </a:extLst>
                </a:gridCol>
                <a:gridCol w="811881">
                  <a:extLst>
                    <a:ext uri="{9D8B030D-6E8A-4147-A177-3AD203B41FA5}">
                      <a16:colId xmlns:a16="http://schemas.microsoft.com/office/drawing/2014/main" val="2707936176"/>
                    </a:ext>
                  </a:extLst>
                </a:gridCol>
                <a:gridCol w="1004220">
                  <a:extLst>
                    <a:ext uri="{9D8B030D-6E8A-4147-A177-3AD203B41FA5}">
                      <a16:colId xmlns:a16="http://schemas.microsoft.com/office/drawing/2014/main" val="4193004007"/>
                    </a:ext>
                  </a:extLst>
                </a:gridCol>
                <a:gridCol w="860471">
                  <a:extLst>
                    <a:ext uri="{9D8B030D-6E8A-4147-A177-3AD203B41FA5}">
                      <a16:colId xmlns:a16="http://schemas.microsoft.com/office/drawing/2014/main" val="2943614103"/>
                    </a:ext>
                  </a:extLst>
                </a:gridCol>
                <a:gridCol w="861485">
                  <a:extLst>
                    <a:ext uri="{9D8B030D-6E8A-4147-A177-3AD203B41FA5}">
                      <a16:colId xmlns:a16="http://schemas.microsoft.com/office/drawing/2014/main" val="43615402"/>
                    </a:ext>
                  </a:extLst>
                </a:gridCol>
                <a:gridCol w="860471">
                  <a:extLst>
                    <a:ext uri="{9D8B030D-6E8A-4147-A177-3AD203B41FA5}">
                      <a16:colId xmlns:a16="http://schemas.microsoft.com/office/drawing/2014/main" val="2016599595"/>
                    </a:ext>
                  </a:extLst>
                </a:gridCol>
                <a:gridCol w="953606">
                  <a:extLst>
                    <a:ext uri="{9D8B030D-6E8A-4147-A177-3AD203B41FA5}">
                      <a16:colId xmlns:a16="http://schemas.microsoft.com/office/drawing/2014/main" val="1710025020"/>
                    </a:ext>
                  </a:extLst>
                </a:gridCol>
                <a:gridCol w="886791">
                  <a:extLst>
                    <a:ext uri="{9D8B030D-6E8A-4147-A177-3AD203B41FA5}">
                      <a16:colId xmlns:a16="http://schemas.microsoft.com/office/drawing/2014/main" val="533211800"/>
                    </a:ext>
                  </a:extLst>
                </a:gridCol>
                <a:gridCol w="886791">
                  <a:extLst>
                    <a:ext uri="{9D8B030D-6E8A-4147-A177-3AD203B41FA5}">
                      <a16:colId xmlns:a16="http://schemas.microsoft.com/office/drawing/2014/main" val="2318256442"/>
                    </a:ext>
                  </a:extLst>
                </a:gridCol>
                <a:gridCol w="112493">
                  <a:extLst>
                    <a:ext uri="{9D8B030D-6E8A-4147-A177-3AD203B41FA5}">
                      <a16:colId xmlns:a16="http://schemas.microsoft.com/office/drawing/2014/main" val="838021007"/>
                    </a:ext>
                  </a:extLst>
                </a:gridCol>
              </a:tblGrid>
              <a:tr h="855418">
                <a:tc gridSpan="1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effectLst/>
                        </a:rPr>
                        <a:t>Yem Katkı Maddeleri, </a:t>
                      </a:r>
                      <a:r>
                        <a:rPr lang="tr-TR" sz="1600" b="1" dirty="0" err="1">
                          <a:solidFill>
                            <a:schemeClr val="tx1"/>
                          </a:solidFill>
                          <a:effectLst/>
                        </a:rPr>
                        <a:t>Premiks</a:t>
                      </a:r>
                      <a:r>
                        <a:rPr lang="tr-TR" sz="1600" b="1" dirty="0">
                          <a:solidFill>
                            <a:schemeClr val="tx1"/>
                          </a:solidFill>
                          <a:effectLst/>
                        </a:rPr>
                        <a:t> ve Yalama Taşı/Blok Yem Üretimleri (Ton)</a:t>
                      </a:r>
                      <a:endParaRPr lang="tr-T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6948386"/>
                  </a:ext>
                </a:extLst>
              </a:tr>
              <a:tr h="8554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effectLst/>
                        </a:rPr>
                        <a:t>Yem</a:t>
                      </a:r>
                      <a:endParaRPr lang="tr-T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2015</a:t>
                      </a:r>
                      <a:endParaRPr lang="tr-T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2016</a:t>
                      </a:r>
                      <a:endParaRPr lang="tr-T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2017</a:t>
                      </a:r>
                      <a:endParaRPr lang="tr-T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2018</a:t>
                      </a:r>
                      <a:endParaRPr lang="tr-T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2019</a:t>
                      </a:r>
                      <a:endParaRPr lang="tr-T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2020</a:t>
                      </a:r>
                      <a:endParaRPr lang="tr-T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2021</a:t>
                      </a:r>
                      <a:endParaRPr lang="tr-T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2022</a:t>
                      </a:r>
                      <a:endParaRPr lang="tr-T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2023*</a:t>
                      </a:r>
                      <a:endParaRPr lang="tr-T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20518094"/>
                  </a:ext>
                </a:extLst>
              </a:tr>
              <a:tr h="85541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Yem Katkı Maddeleri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155.788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177.212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</a:rPr>
                        <a:t>206.882</a:t>
                      </a:r>
                      <a:endParaRPr lang="tr-T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</a:rPr>
                        <a:t>248.092</a:t>
                      </a:r>
                      <a:endParaRPr lang="tr-T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</a:rPr>
                        <a:t>276.565</a:t>
                      </a:r>
                      <a:endParaRPr lang="tr-T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</a:rPr>
                        <a:t>228.869</a:t>
                      </a:r>
                      <a:endParaRPr lang="tr-T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</a:rPr>
                        <a:t>224.014</a:t>
                      </a:r>
                      <a:endParaRPr lang="tr-T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</a:rPr>
                        <a:t>238.324</a:t>
                      </a:r>
                      <a:endParaRPr lang="tr-T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</a:rPr>
                        <a:t>144.173</a:t>
                      </a:r>
                      <a:endParaRPr lang="tr-T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23555960"/>
                  </a:ext>
                </a:extLst>
              </a:tr>
              <a:tr h="85541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>
                          <a:solidFill>
                            <a:schemeClr val="tx1"/>
                          </a:solidFill>
                          <a:effectLst/>
                        </a:rPr>
                        <a:t>Premiks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29.491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33.532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36.532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39.012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</a:rPr>
                        <a:t>47.520</a:t>
                      </a:r>
                      <a:endParaRPr lang="tr-T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</a:rPr>
                        <a:t>68.634</a:t>
                      </a:r>
                      <a:endParaRPr lang="tr-T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</a:rPr>
                        <a:t>65.952</a:t>
                      </a:r>
                      <a:endParaRPr lang="tr-T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</a:rPr>
                        <a:t>67.394</a:t>
                      </a:r>
                      <a:endParaRPr lang="tr-T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</a:rPr>
                        <a:t>55.139</a:t>
                      </a:r>
                      <a:endParaRPr lang="tr-T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28901664"/>
                  </a:ext>
                </a:extLst>
              </a:tr>
              <a:tr h="85541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Yalama Taşı/Blok Yem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</a:rPr>
                        <a:t>7.088</a:t>
                      </a:r>
                      <a:endParaRPr lang="tr-T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</a:rPr>
                        <a:t>11.339</a:t>
                      </a:r>
                      <a:endParaRPr lang="tr-T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</a:rPr>
                        <a:t>15.590</a:t>
                      </a:r>
                      <a:endParaRPr lang="tr-T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21.114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20.737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23.864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19.329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21.157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13.154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69509104"/>
                  </a:ext>
                </a:extLst>
              </a:tr>
              <a:tr h="855418">
                <a:tc gridSpan="1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* 2023 yılı veri girişleri yıl sonuna kadar devam etmektedir.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082920"/>
                  </a:ext>
                </a:extLst>
              </a:tr>
            </a:tbl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69EE-D6CE-9041-B6DA-BBD4388C22FF}" type="slidenum">
              <a:rPr lang="tr-TR" smtClean="0"/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112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484638"/>
              </p:ext>
            </p:extLst>
          </p:nvPr>
        </p:nvGraphicFramePr>
        <p:xfrm>
          <a:off x="756456" y="1384184"/>
          <a:ext cx="10056759" cy="46425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19124">
                  <a:extLst>
                    <a:ext uri="{9D8B030D-6E8A-4147-A177-3AD203B41FA5}">
                      <a16:colId xmlns:a16="http://schemas.microsoft.com/office/drawing/2014/main" val="3194814045"/>
                    </a:ext>
                  </a:extLst>
                </a:gridCol>
                <a:gridCol w="813247">
                  <a:extLst>
                    <a:ext uri="{9D8B030D-6E8A-4147-A177-3AD203B41FA5}">
                      <a16:colId xmlns:a16="http://schemas.microsoft.com/office/drawing/2014/main" val="355937239"/>
                    </a:ext>
                  </a:extLst>
                </a:gridCol>
                <a:gridCol w="814237">
                  <a:extLst>
                    <a:ext uri="{9D8B030D-6E8A-4147-A177-3AD203B41FA5}">
                      <a16:colId xmlns:a16="http://schemas.microsoft.com/office/drawing/2014/main" val="2154456571"/>
                    </a:ext>
                  </a:extLst>
                </a:gridCol>
                <a:gridCol w="813247">
                  <a:extLst>
                    <a:ext uri="{9D8B030D-6E8A-4147-A177-3AD203B41FA5}">
                      <a16:colId xmlns:a16="http://schemas.microsoft.com/office/drawing/2014/main" val="771138989"/>
                    </a:ext>
                  </a:extLst>
                </a:gridCol>
                <a:gridCol w="813247">
                  <a:extLst>
                    <a:ext uri="{9D8B030D-6E8A-4147-A177-3AD203B41FA5}">
                      <a16:colId xmlns:a16="http://schemas.microsoft.com/office/drawing/2014/main" val="2677553785"/>
                    </a:ext>
                  </a:extLst>
                </a:gridCol>
                <a:gridCol w="815226">
                  <a:extLst>
                    <a:ext uri="{9D8B030D-6E8A-4147-A177-3AD203B41FA5}">
                      <a16:colId xmlns:a16="http://schemas.microsoft.com/office/drawing/2014/main" val="176592431"/>
                    </a:ext>
                  </a:extLst>
                </a:gridCol>
                <a:gridCol w="851831">
                  <a:extLst>
                    <a:ext uri="{9D8B030D-6E8A-4147-A177-3AD203B41FA5}">
                      <a16:colId xmlns:a16="http://schemas.microsoft.com/office/drawing/2014/main" val="2452634273"/>
                    </a:ext>
                  </a:extLst>
                </a:gridCol>
                <a:gridCol w="846885">
                  <a:extLst>
                    <a:ext uri="{9D8B030D-6E8A-4147-A177-3AD203B41FA5}">
                      <a16:colId xmlns:a16="http://schemas.microsoft.com/office/drawing/2014/main" val="126890725"/>
                    </a:ext>
                  </a:extLst>
                </a:gridCol>
                <a:gridCol w="769715">
                  <a:extLst>
                    <a:ext uri="{9D8B030D-6E8A-4147-A177-3AD203B41FA5}">
                      <a16:colId xmlns:a16="http://schemas.microsoft.com/office/drawing/2014/main" val="94488737"/>
                    </a:ext>
                  </a:extLst>
                </a:gridCol>
              </a:tblGrid>
              <a:tr h="773757">
                <a:tc gridSpan="9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tx1"/>
                          </a:solidFill>
                          <a:effectLst/>
                        </a:rPr>
                        <a:t>Yıllar İtibarıyla İşletme Denetim Sayıları</a:t>
                      </a:r>
                      <a:endParaRPr lang="tr-T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2917901"/>
                  </a:ext>
                </a:extLst>
              </a:tr>
              <a:tr h="77375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Denetlenen İşletme Sayısı (Adet)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2015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2017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2018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2019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85743230"/>
                  </a:ext>
                </a:extLst>
              </a:tr>
              <a:tr h="77375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Yem Üretim İşletmeleri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3.423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4.051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3.985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5.003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6.071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5.246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6.095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3.920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99361816"/>
                  </a:ext>
                </a:extLst>
              </a:tr>
              <a:tr h="77375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Perakende Yem Satış ve Depolama Yerleri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12.288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14.541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14.716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17.171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14.353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18.460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22.151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22.065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33082543"/>
                  </a:ext>
                </a:extLst>
              </a:tr>
              <a:tr h="77375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Çiftlikler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2.709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3.167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3.608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4.133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4.046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4.263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5.033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4.979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2461741"/>
                  </a:ext>
                </a:extLst>
              </a:tr>
              <a:tr h="77375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Toplam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18.420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21.759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22.309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26.307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24.470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27.969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33.279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30.964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30037644"/>
                  </a:ext>
                </a:extLst>
              </a:tr>
            </a:tbl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69EE-D6CE-9041-B6DA-BBD4388C22FF}" type="slidenum">
              <a:rPr lang="tr-TR" smtClean="0"/>
              <a:t>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659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3581673"/>
              </p:ext>
            </p:extLst>
          </p:nvPr>
        </p:nvGraphicFramePr>
        <p:xfrm>
          <a:off x="820657" y="1409354"/>
          <a:ext cx="9992557" cy="52934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9773">
                  <a:extLst>
                    <a:ext uri="{9D8B030D-6E8A-4147-A177-3AD203B41FA5}">
                      <a16:colId xmlns:a16="http://schemas.microsoft.com/office/drawing/2014/main" val="850251065"/>
                    </a:ext>
                  </a:extLst>
                </a:gridCol>
                <a:gridCol w="3099773">
                  <a:extLst>
                    <a:ext uri="{9D8B030D-6E8A-4147-A177-3AD203B41FA5}">
                      <a16:colId xmlns:a16="http://schemas.microsoft.com/office/drawing/2014/main" val="3387068687"/>
                    </a:ext>
                  </a:extLst>
                </a:gridCol>
                <a:gridCol w="1351939">
                  <a:extLst>
                    <a:ext uri="{9D8B030D-6E8A-4147-A177-3AD203B41FA5}">
                      <a16:colId xmlns:a16="http://schemas.microsoft.com/office/drawing/2014/main" val="652404004"/>
                    </a:ext>
                  </a:extLst>
                </a:gridCol>
                <a:gridCol w="1351939">
                  <a:extLst>
                    <a:ext uri="{9D8B030D-6E8A-4147-A177-3AD203B41FA5}">
                      <a16:colId xmlns:a16="http://schemas.microsoft.com/office/drawing/2014/main" val="960787600"/>
                    </a:ext>
                  </a:extLst>
                </a:gridCol>
                <a:gridCol w="1089133">
                  <a:extLst>
                    <a:ext uri="{9D8B030D-6E8A-4147-A177-3AD203B41FA5}">
                      <a16:colId xmlns:a16="http://schemas.microsoft.com/office/drawing/2014/main" val="1865782984"/>
                    </a:ext>
                  </a:extLst>
                </a:gridCol>
              </a:tblGrid>
              <a:tr h="305355">
                <a:tc gridSpan="5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effectLst/>
                        </a:rPr>
                        <a:t>2022 YILI YEM DENETİM SONUÇLARI</a:t>
                      </a:r>
                      <a:endParaRPr lang="tr-T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161172"/>
                  </a:ext>
                </a:extLst>
              </a:tr>
              <a:tr h="779682"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Analiz Adı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Kontrol Edilen Numune (Adet)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 Olumsuz Numune (Adet)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Olumsuzluk Oranı (%)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extLst>
                  <a:ext uri="{0D108BD9-81ED-4DB2-BD59-A6C34878D82A}">
                    <a16:rowId xmlns:a16="http://schemas.microsoft.com/office/drawing/2014/main" val="1141766115"/>
                  </a:ext>
                </a:extLst>
              </a:tr>
              <a:tr h="267186">
                <a:tc rowSpan="6"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İstenmeyen Maddeler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effectLst/>
                        </a:rPr>
                        <a:t>Antikoksidiyal</a:t>
                      </a: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 Aranması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380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3,9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extLst>
                  <a:ext uri="{0D108BD9-81ED-4DB2-BD59-A6C34878D82A}">
                    <a16:rowId xmlns:a16="http://schemas.microsoft.com/office/drawing/2014/main" val="1885431494"/>
                  </a:ext>
                </a:extLst>
              </a:tr>
              <a:tr h="26718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effectLst/>
                        </a:rPr>
                        <a:t>Dioksin</a:t>
                      </a: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130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extLst>
                  <a:ext uri="{0D108BD9-81ED-4DB2-BD59-A6C34878D82A}">
                    <a16:rowId xmlns:a16="http://schemas.microsoft.com/office/drawing/2014/main" val="3021791138"/>
                  </a:ext>
                </a:extLst>
              </a:tr>
              <a:tr h="26718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Pestisit Aranması 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260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extLst>
                  <a:ext uri="{0D108BD9-81ED-4DB2-BD59-A6C34878D82A}">
                    <a16:rowId xmlns:a16="http://schemas.microsoft.com/office/drawing/2014/main" val="3312889356"/>
                  </a:ext>
                </a:extLst>
              </a:tr>
              <a:tr h="26718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Ağır Metal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213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0,5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extLst>
                  <a:ext uri="{0D108BD9-81ED-4DB2-BD59-A6C34878D82A}">
                    <a16:rowId xmlns:a16="http://schemas.microsoft.com/office/drawing/2014/main" val="3854098554"/>
                  </a:ext>
                </a:extLst>
              </a:tr>
              <a:tr h="26718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effectLst/>
                        </a:rPr>
                        <a:t>Aflatoksin</a:t>
                      </a: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 B1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1.862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0,9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extLst>
                  <a:ext uri="{0D108BD9-81ED-4DB2-BD59-A6C34878D82A}">
                    <a16:rowId xmlns:a16="http://schemas.microsoft.com/office/drawing/2014/main" val="2650944826"/>
                  </a:ext>
                </a:extLst>
              </a:tr>
              <a:tr h="26718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Diğer </a:t>
                      </a:r>
                      <a:r>
                        <a:rPr lang="tr-TR" sz="1400" dirty="0" err="1">
                          <a:solidFill>
                            <a:schemeClr val="tx1"/>
                          </a:solidFill>
                          <a:effectLst/>
                        </a:rPr>
                        <a:t>Mikotoksinler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173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extLst>
                  <a:ext uri="{0D108BD9-81ED-4DB2-BD59-A6C34878D82A}">
                    <a16:rowId xmlns:a16="http://schemas.microsoft.com/office/drawing/2014/main" val="1258365365"/>
                  </a:ext>
                </a:extLst>
              </a:tr>
              <a:tr h="267186">
                <a:tc rowSpan="3"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Yasaklı Maddeler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Antibiyotik Aranması* 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2.402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1,5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extLst>
                  <a:ext uri="{0D108BD9-81ED-4DB2-BD59-A6C34878D82A}">
                    <a16:rowId xmlns:a16="http://schemas.microsoft.com/office/drawing/2014/main" val="2595889912"/>
                  </a:ext>
                </a:extLst>
              </a:tr>
              <a:tr h="26718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Et-Kemik Unu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245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0,8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extLst>
                  <a:ext uri="{0D108BD9-81ED-4DB2-BD59-A6C34878D82A}">
                    <a16:rowId xmlns:a16="http://schemas.microsoft.com/office/drawing/2014/main" val="3629442845"/>
                  </a:ext>
                </a:extLst>
              </a:tr>
              <a:tr h="4678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Hayvansal Proteinlerde Tür Tayini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397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2,3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/>
                </a:tc>
                <a:extLst>
                  <a:ext uri="{0D108BD9-81ED-4DB2-BD59-A6C34878D82A}">
                    <a16:rowId xmlns:a16="http://schemas.microsoft.com/office/drawing/2014/main" val="4113690160"/>
                  </a:ext>
                </a:extLst>
              </a:tr>
              <a:tr h="267186">
                <a:tc rowSpan="2"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Mikrobiyolojik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effectLst/>
                        </a:rPr>
                        <a:t>Salmonella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406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3,9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extLst>
                  <a:ext uri="{0D108BD9-81ED-4DB2-BD59-A6C34878D82A}">
                    <a16:rowId xmlns:a16="http://schemas.microsoft.com/office/drawing/2014/main" val="1009348448"/>
                  </a:ext>
                </a:extLst>
              </a:tr>
              <a:tr h="26718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effectLst/>
                        </a:rPr>
                        <a:t>Enterobacteriaceae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344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2,9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extLst>
                  <a:ext uri="{0D108BD9-81ED-4DB2-BD59-A6C34878D82A}">
                    <a16:rowId xmlns:a16="http://schemas.microsoft.com/office/drawing/2014/main" val="2317408662"/>
                  </a:ext>
                </a:extLst>
              </a:tr>
              <a:tr h="267186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effectLst/>
                        </a:rPr>
                        <a:t>Kısıtlı Maddeler</a:t>
                      </a:r>
                      <a:endParaRPr lang="tr-T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Üre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174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5,7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extLst>
                  <a:ext uri="{0D108BD9-81ED-4DB2-BD59-A6C34878D82A}">
                    <a16:rowId xmlns:a16="http://schemas.microsoft.com/office/drawing/2014/main" val="1310680563"/>
                  </a:ext>
                </a:extLst>
              </a:tr>
              <a:tr h="267186">
                <a:tc gridSpan="2"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Etiket Beyanı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2.115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215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10,2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extLst>
                  <a:ext uri="{0D108BD9-81ED-4DB2-BD59-A6C34878D82A}">
                    <a16:rowId xmlns:a16="http://schemas.microsoft.com/office/drawing/2014/main" val="1988768808"/>
                  </a:ext>
                </a:extLst>
              </a:tr>
              <a:tr h="267186">
                <a:tc gridSpan="2"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GDO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310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6,1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 anchor="ctr"/>
                </a:tc>
                <a:extLst>
                  <a:ext uri="{0D108BD9-81ED-4DB2-BD59-A6C34878D82A}">
                    <a16:rowId xmlns:a16="http://schemas.microsoft.com/office/drawing/2014/main" val="3989503713"/>
                  </a:ext>
                </a:extLst>
              </a:tr>
              <a:tr h="267186">
                <a:tc gridSpan="5"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* Antibiyotik analizleri için, çiftlik içme sularından 9 adet numune alınmıştır, olumsuz numune bulunmamaktadır.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72" marR="36672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197829"/>
                  </a:ext>
                </a:extLst>
              </a:tr>
            </a:tbl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69EE-D6CE-9041-B6DA-BBD4388C22FF}" type="slidenum">
              <a:rPr lang="tr-TR" smtClean="0"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415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8297458"/>
              </p:ext>
            </p:extLst>
          </p:nvPr>
        </p:nvGraphicFramePr>
        <p:xfrm>
          <a:off x="820655" y="1314316"/>
          <a:ext cx="9992559" cy="51429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7356">
                  <a:extLst>
                    <a:ext uri="{9D8B030D-6E8A-4147-A177-3AD203B41FA5}">
                      <a16:colId xmlns:a16="http://schemas.microsoft.com/office/drawing/2014/main" val="789380881"/>
                    </a:ext>
                  </a:extLst>
                </a:gridCol>
                <a:gridCol w="2957356">
                  <a:extLst>
                    <a:ext uri="{9D8B030D-6E8A-4147-A177-3AD203B41FA5}">
                      <a16:colId xmlns:a16="http://schemas.microsoft.com/office/drawing/2014/main" val="3241073733"/>
                    </a:ext>
                  </a:extLst>
                </a:gridCol>
                <a:gridCol w="1451126">
                  <a:extLst>
                    <a:ext uri="{9D8B030D-6E8A-4147-A177-3AD203B41FA5}">
                      <a16:colId xmlns:a16="http://schemas.microsoft.com/office/drawing/2014/main" val="3122593218"/>
                    </a:ext>
                  </a:extLst>
                </a:gridCol>
                <a:gridCol w="1451126">
                  <a:extLst>
                    <a:ext uri="{9D8B030D-6E8A-4147-A177-3AD203B41FA5}">
                      <a16:colId xmlns:a16="http://schemas.microsoft.com/office/drawing/2014/main" val="3560336789"/>
                    </a:ext>
                  </a:extLst>
                </a:gridCol>
                <a:gridCol w="1175595">
                  <a:extLst>
                    <a:ext uri="{9D8B030D-6E8A-4147-A177-3AD203B41FA5}">
                      <a16:colId xmlns:a16="http://schemas.microsoft.com/office/drawing/2014/main" val="4217916574"/>
                    </a:ext>
                  </a:extLst>
                </a:gridCol>
              </a:tblGrid>
              <a:tr h="295531">
                <a:tc gridSpan="5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2023 YILI (Ekim) YEM DENETİM SONUÇLARI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251981"/>
                  </a:ext>
                </a:extLst>
              </a:tr>
              <a:tr h="812611"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Analiz Adı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Kontrol Edilen Numune (Adet)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 Olumsuz Numune (Adet)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effectLst/>
                        </a:rPr>
                        <a:t>Olumsuzluk Oranı (%)</a:t>
                      </a:r>
                      <a:endParaRPr lang="tr-T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extLst>
                  <a:ext uri="{0D108BD9-81ED-4DB2-BD59-A6C34878D82A}">
                    <a16:rowId xmlns:a16="http://schemas.microsoft.com/office/drawing/2014/main" val="1040687486"/>
                  </a:ext>
                </a:extLst>
              </a:tr>
              <a:tr h="253313">
                <a:tc rowSpan="6"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İstenmeyen Maddeler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effectLst/>
                        </a:rPr>
                        <a:t>Antikoksidiyal</a:t>
                      </a:r>
                      <a:r>
                        <a:rPr lang="tr-TR" sz="1400" dirty="0">
                          <a:effectLst/>
                        </a:rPr>
                        <a:t> Aranması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214</a:t>
                      </a:r>
                      <a:endParaRPr lang="tr-TR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7</a:t>
                      </a:r>
                      <a:endParaRPr lang="tr-TR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3,3</a:t>
                      </a:r>
                      <a:endParaRPr lang="tr-TR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extLst>
                  <a:ext uri="{0D108BD9-81ED-4DB2-BD59-A6C34878D82A}">
                    <a16:rowId xmlns:a16="http://schemas.microsoft.com/office/drawing/2014/main" val="2376590537"/>
                  </a:ext>
                </a:extLst>
              </a:tr>
              <a:tr h="27449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effectLst/>
                        </a:rPr>
                        <a:t>Dioksin</a:t>
                      </a:r>
                      <a:r>
                        <a:rPr lang="tr-TR" sz="1400" dirty="0">
                          <a:effectLst/>
                        </a:rPr>
                        <a:t> 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67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0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0,0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extLst>
                  <a:ext uri="{0D108BD9-81ED-4DB2-BD59-A6C34878D82A}">
                    <a16:rowId xmlns:a16="http://schemas.microsoft.com/office/drawing/2014/main" val="752272849"/>
                  </a:ext>
                </a:extLst>
              </a:tr>
              <a:tr h="27449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Pestisit Aranması 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91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0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0,0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extLst>
                  <a:ext uri="{0D108BD9-81ED-4DB2-BD59-A6C34878D82A}">
                    <a16:rowId xmlns:a16="http://schemas.microsoft.com/office/drawing/2014/main" val="516921423"/>
                  </a:ext>
                </a:extLst>
              </a:tr>
              <a:tr h="27449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Ağır Metal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131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3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2,3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extLst>
                  <a:ext uri="{0D108BD9-81ED-4DB2-BD59-A6C34878D82A}">
                    <a16:rowId xmlns:a16="http://schemas.microsoft.com/office/drawing/2014/main" val="245464615"/>
                  </a:ext>
                </a:extLst>
              </a:tr>
              <a:tr h="27449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effectLst/>
                        </a:rPr>
                        <a:t>Aflatoksin</a:t>
                      </a:r>
                      <a:r>
                        <a:rPr lang="tr-TR" sz="1400" dirty="0">
                          <a:effectLst/>
                        </a:rPr>
                        <a:t> B1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1.228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5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0,4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extLst>
                  <a:ext uri="{0D108BD9-81ED-4DB2-BD59-A6C34878D82A}">
                    <a16:rowId xmlns:a16="http://schemas.microsoft.com/office/drawing/2014/main" val="1163960608"/>
                  </a:ext>
                </a:extLst>
              </a:tr>
              <a:tr h="27449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Diğer </a:t>
                      </a:r>
                      <a:r>
                        <a:rPr lang="tr-TR" sz="1400" dirty="0" err="1">
                          <a:effectLst/>
                        </a:rPr>
                        <a:t>Mikotoksinler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67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0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0,0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extLst>
                  <a:ext uri="{0D108BD9-81ED-4DB2-BD59-A6C34878D82A}">
                    <a16:rowId xmlns:a16="http://schemas.microsoft.com/office/drawing/2014/main" val="3487496751"/>
                  </a:ext>
                </a:extLst>
              </a:tr>
              <a:tr h="274496">
                <a:tc rowSpan="3"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Yasaklı Maddeler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Antibiyotik Aranması* 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2.011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33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1,6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extLst>
                  <a:ext uri="{0D108BD9-81ED-4DB2-BD59-A6C34878D82A}">
                    <a16:rowId xmlns:a16="http://schemas.microsoft.com/office/drawing/2014/main" val="201945338"/>
                  </a:ext>
                </a:extLst>
              </a:tr>
              <a:tr h="27449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Et-Kemik Unu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70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0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0,0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extLst>
                  <a:ext uri="{0D108BD9-81ED-4DB2-BD59-A6C34878D82A}">
                    <a16:rowId xmlns:a16="http://schemas.microsoft.com/office/drawing/2014/main" val="244956540"/>
                  </a:ext>
                </a:extLst>
              </a:tr>
              <a:tr h="48756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Hayvansal Proteinlerde Tür Tayini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328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29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8,8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/>
                </a:tc>
                <a:extLst>
                  <a:ext uri="{0D108BD9-81ED-4DB2-BD59-A6C34878D82A}">
                    <a16:rowId xmlns:a16="http://schemas.microsoft.com/office/drawing/2014/main" val="3828129072"/>
                  </a:ext>
                </a:extLst>
              </a:tr>
              <a:tr h="274496">
                <a:tc rowSpan="2"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Mikrobiyolojik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effectLst/>
                        </a:rPr>
                        <a:t>Salmonella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242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7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2,9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extLst>
                  <a:ext uri="{0D108BD9-81ED-4DB2-BD59-A6C34878D82A}">
                    <a16:rowId xmlns:a16="http://schemas.microsoft.com/office/drawing/2014/main" val="2333070308"/>
                  </a:ext>
                </a:extLst>
              </a:tr>
              <a:tr h="27449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effectLst/>
                        </a:rPr>
                        <a:t>Enterobacteriaceae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211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3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1,4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extLst>
                  <a:ext uri="{0D108BD9-81ED-4DB2-BD59-A6C34878D82A}">
                    <a16:rowId xmlns:a16="http://schemas.microsoft.com/office/drawing/2014/main" val="3794060545"/>
                  </a:ext>
                </a:extLst>
              </a:tr>
              <a:tr h="274496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Kısıtlı Maddeler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Üre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146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0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0,0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extLst>
                  <a:ext uri="{0D108BD9-81ED-4DB2-BD59-A6C34878D82A}">
                    <a16:rowId xmlns:a16="http://schemas.microsoft.com/office/drawing/2014/main" val="4102888634"/>
                  </a:ext>
                </a:extLst>
              </a:tr>
              <a:tr h="274496">
                <a:tc gridSpan="2"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Etiket Beyanı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1.758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121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6,9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extLst>
                  <a:ext uri="{0D108BD9-81ED-4DB2-BD59-A6C34878D82A}">
                    <a16:rowId xmlns:a16="http://schemas.microsoft.com/office/drawing/2014/main" val="2153676090"/>
                  </a:ext>
                </a:extLst>
              </a:tr>
              <a:tr h="274496">
                <a:tc gridSpan="2"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GDO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81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2</a:t>
                      </a:r>
                      <a:endParaRPr lang="tr-T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2,5</a:t>
                      </a:r>
                      <a:endParaRPr lang="tr-T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52" marR="38252" marT="0" marB="0" anchor="ctr"/>
                </a:tc>
                <a:extLst>
                  <a:ext uri="{0D108BD9-81ED-4DB2-BD59-A6C34878D82A}">
                    <a16:rowId xmlns:a16="http://schemas.microsoft.com/office/drawing/2014/main" val="3061696885"/>
                  </a:ext>
                </a:extLst>
              </a:tr>
            </a:tbl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69EE-D6CE-9041-B6DA-BBD4388C22FF}" type="slidenum">
              <a:rPr lang="tr-TR" smtClean="0"/>
              <a:t>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897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0753727"/>
              </p:ext>
            </p:extLst>
          </p:nvPr>
        </p:nvGraphicFramePr>
        <p:xfrm>
          <a:off x="612396" y="1426127"/>
          <a:ext cx="10200819" cy="48181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58258">
                  <a:extLst>
                    <a:ext uri="{9D8B030D-6E8A-4147-A177-3AD203B41FA5}">
                      <a16:colId xmlns:a16="http://schemas.microsoft.com/office/drawing/2014/main" val="1374068262"/>
                    </a:ext>
                  </a:extLst>
                </a:gridCol>
                <a:gridCol w="1306716">
                  <a:extLst>
                    <a:ext uri="{9D8B030D-6E8A-4147-A177-3AD203B41FA5}">
                      <a16:colId xmlns:a16="http://schemas.microsoft.com/office/drawing/2014/main" val="2367113836"/>
                    </a:ext>
                  </a:extLst>
                </a:gridCol>
                <a:gridCol w="1433173">
                  <a:extLst>
                    <a:ext uri="{9D8B030D-6E8A-4147-A177-3AD203B41FA5}">
                      <a16:colId xmlns:a16="http://schemas.microsoft.com/office/drawing/2014/main" val="3922358391"/>
                    </a:ext>
                  </a:extLst>
                </a:gridCol>
                <a:gridCol w="1201336">
                  <a:extLst>
                    <a:ext uri="{9D8B030D-6E8A-4147-A177-3AD203B41FA5}">
                      <a16:colId xmlns:a16="http://schemas.microsoft.com/office/drawing/2014/main" val="2355577357"/>
                    </a:ext>
                  </a:extLst>
                </a:gridCol>
                <a:gridCol w="1201336">
                  <a:extLst>
                    <a:ext uri="{9D8B030D-6E8A-4147-A177-3AD203B41FA5}">
                      <a16:colId xmlns:a16="http://schemas.microsoft.com/office/drawing/2014/main" val="1966224388"/>
                    </a:ext>
                  </a:extLst>
                </a:gridCol>
              </a:tblGrid>
              <a:tr h="290435">
                <a:tc gridSpan="5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effectLst/>
                        </a:rPr>
                        <a:t>2023 YILI (Ekim) YEM DENETİM SONUÇLARI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998533"/>
                  </a:ext>
                </a:extLst>
              </a:tr>
              <a:tr h="480242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</a:rPr>
                        <a:t>Denetlenen İşletmeler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effectLst/>
                        </a:rPr>
                        <a:t> Denetim Sayısı (Adet)</a:t>
                      </a:r>
                      <a:endParaRPr lang="tr-TR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effectLst/>
                        </a:rPr>
                        <a:t>Olumsuzluk (Adet )</a:t>
                      </a:r>
                      <a:endParaRPr lang="tr-TR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chemeClr val="tx1"/>
                          </a:solidFill>
                          <a:effectLst/>
                        </a:rPr>
                        <a:t>Olumsuzluk (%)</a:t>
                      </a:r>
                      <a:endParaRPr lang="tr-TR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extLst>
                  <a:ext uri="{0D108BD9-81ED-4DB2-BD59-A6C34878D82A}">
                    <a16:rowId xmlns:a16="http://schemas.microsoft.com/office/drawing/2014/main" val="2564089630"/>
                  </a:ext>
                </a:extLst>
              </a:tr>
              <a:tr h="237974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</a:rPr>
                        <a:t>Yem İşletmeleri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21.332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505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2,4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extLst>
                  <a:ext uri="{0D108BD9-81ED-4DB2-BD59-A6C34878D82A}">
                    <a16:rowId xmlns:a16="http://schemas.microsoft.com/office/drawing/2014/main" val="3812713304"/>
                  </a:ext>
                </a:extLst>
              </a:tr>
              <a:tr h="231298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 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 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 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 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b"/>
                </a:tc>
                <a:extLst>
                  <a:ext uri="{0D108BD9-81ED-4DB2-BD59-A6C34878D82A}">
                    <a16:rowId xmlns:a16="http://schemas.microsoft.com/office/drawing/2014/main" val="1063478295"/>
                  </a:ext>
                </a:extLst>
              </a:tr>
              <a:tr h="334966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</a:rPr>
                        <a:t>Denetim Sırasında Alınan Toplam Numune (Adet)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Nihai Olumsuz Numune Sayısı (Adet)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Olumsuzluk (%)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9319008"/>
                  </a:ext>
                </a:extLst>
              </a:tr>
              <a:tr h="709412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</a:rPr>
                        <a:t>6.295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236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3,7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992273"/>
                  </a:ext>
                </a:extLst>
              </a:tr>
              <a:tr h="231298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 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 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 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 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b"/>
                </a:tc>
                <a:extLst>
                  <a:ext uri="{0D108BD9-81ED-4DB2-BD59-A6C34878D82A}">
                    <a16:rowId xmlns:a16="http://schemas.microsoft.com/office/drawing/2014/main" val="563776135"/>
                  </a:ext>
                </a:extLst>
              </a:tr>
              <a:tr h="237974">
                <a:tc rowSpan="3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</a:rPr>
                        <a:t>Yasal İşlem (Adet) 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İdari Para Cezası 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320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8437914"/>
                  </a:ext>
                </a:extLst>
              </a:tr>
              <a:tr h="23797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Savcılığa Suç Duyurusu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19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371767"/>
                  </a:ext>
                </a:extLst>
              </a:tr>
              <a:tr h="23797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Toplam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339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898679"/>
                  </a:ext>
                </a:extLst>
              </a:tr>
              <a:tr h="23797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</a:rPr>
                        <a:t>Toplam Ceza Tutarı (TL)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 gridSpan="4"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12.064.119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396294"/>
                  </a:ext>
                </a:extLst>
              </a:tr>
              <a:tr h="231298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 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 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 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 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b"/>
                </a:tc>
                <a:extLst>
                  <a:ext uri="{0D108BD9-81ED-4DB2-BD59-A6C34878D82A}">
                    <a16:rowId xmlns:a16="http://schemas.microsoft.com/office/drawing/2014/main" val="3434217465"/>
                  </a:ext>
                </a:extLst>
              </a:tr>
              <a:tr h="37683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</a:rPr>
                        <a:t>Diğer Denetimler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Toplam (Adet)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Olumsuz (Adet)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Olumsuzluk (%)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 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extLst>
                  <a:ext uri="{0D108BD9-81ED-4DB2-BD59-A6C34878D82A}">
                    <a16:rowId xmlns:a16="http://schemas.microsoft.com/office/drawing/2014/main" val="3563917989"/>
                  </a:ext>
                </a:extLst>
              </a:tr>
              <a:tr h="26654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</a:rPr>
                        <a:t>Yem İşletmelerinde Hijyen Denetimi (Onay/Kayıt Hariç)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9.469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173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1,8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 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b"/>
                </a:tc>
                <a:extLst>
                  <a:ext uri="{0D108BD9-81ED-4DB2-BD59-A6C34878D82A}">
                    <a16:rowId xmlns:a16="http://schemas.microsoft.com/office/drawing/2014/main" val="3583086551"/>
                  </a:ext>
                </a:extLst>
              </a:tr>
              <a:tr h="237974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</a:rPr>
                        <a:t>İlaçlı Yem Denetimi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105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0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0,0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 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b"/>
                </a:tc>
                <a:extLst>
                  <a:ext uri="{0D108BD9-81ED-4DB2-BD59-A6C34878D82A}">
                    <a16:rowId xmlns:a16="http://schemas.microsoft.com/office/drawing/2014/main" val="545734205"/>
                  </a:ext>
                </a:extLst>
              </a:tr>
              <a:tr h="237974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</a:rPr>
                        <a:t>Alo 174, </a:t>
                      </a:r>
                      <a:r>
                        <a:rPr lang="tr-TR" sz="1200" dirty="0" err="1">
                          <a:solidFill>
                            <a:schemeClr val="tx1"/>
                          </a:solidFill>
                          <a:effectLst/>
                        </a:rPr>
                        <a:t>Cimer</a:t>
                      </a:r>
                      <a:r>
                        <a:rPr lang="tr-TR" sz="1200" dirty="0">
                          <a:solidFill>
                            <a:schemeClr val="tx1"/>
                          </a:solidFill>
                          <a:effectLst/>
                        </a:rPr>
                        <a:t>, İhbar-Şikayet Denetimi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250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</a:rPr>
                        <a:t>24</a:t>
                      </a:r>
                      <a:endParaRPr lang="tr-TR" sz="1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</a:rPr>
                        <a:t>9,6</a:t>
                      </a:r>
                      <a:endParaRPr lang="tr-TR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tr-TR" sz="12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28" marR="40228" marT="0" marB="0" anchor="b"/>
                </a:tc>
                <a:extLst>
                  <a:ext uri="{0D108BD9-81ED-4DB2-BD59-A6C34878D82A}">
                    <a16:rowId xmlns:a16="http://schemas.microsoft.com/office/drawing/2014/main" val="4243201554"/>
                  </a:ext>
                </a:extLst>
              </a:tr>
            </a:tbl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D69EE-D6CE-9041-B6DA-BBD4388C22FF}" type="slidenum">
              <a:rPr lang="tr-TR" smtClean="0"/>
              <a:t>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582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1045</Words>
  <Application>Microsoft Office PowerPoint</Application>
  <PresentationFormat>Özel</PresentationFormat>
  <Paragraphs>624</Paragraphs>
  <Slides>13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Arial</vt:lpstr>
      <vt:lpstr>Calibri</vt:lpstr>
      <vt:lpstr>Garamond</vt:lpstr>
      <vt:lpstr>Times New Roman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User</dc:creator>
  <cp:lastModifiedBy>90505</cp:lastModifiedBy>
  <cp:revision>53</cp:revision>
  <dcterms:created xsi:type="dcterms:W3CDTF">2023-06-07T02:58:19Z</dcterms:created>
  <dcterms:modified xsi:type="dcterms:W3CDTF">2023-11-22T20:46:35Z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b1199686c6bc42749229be76cb000aee</vt:lpwstr>
  </property>
</Properties>
</file>