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62" y="6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D71FF0-55D9-C008-BD78-C7EF0111C7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0140B2E-0215-D731-463E-D4AC16C473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1A9D2EC-4010-4EC4-3CF5-CD4F17B75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49E7-9BA9-428A-80D3-B16A404E8C11}" type="datetimeFigureOut">
              <a:rPr lang="tr-TR" smtClean="0"/>
              <a:t>20.02.2023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708220F-5C87-E17E-458B-BC4FB0C0F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96B92CB-70A9-EE96-A66B-A943620AA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32B82-4F71-4246-8946-0D904B8362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325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4664F2-203B-C5FF-88AF-5DE500BC9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C454C8B-77F5-3FAA-1D91-57DE8E92B9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52D4E4B-12BA-B3D8-9FE7-D2B67724D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49E7-9BA9-428A-80D3-B16A404E8C11}" type="datetimeFigureOut">
              <a:rPr lang="tr-TR" smtClean="0"/>
              <a:t>20.02.2023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99995FD-761A-FC82-9D79-1061EF3BA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7AED00D-19D7-264F-3396-E41B73350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32B82-4F71-4246-8946-0D904B8362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487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F71CDC7-4B1B-E045-4171-F863935955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4323610-0310-23F3-34A5-F96B85C3E7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80A41C8-A913-B6D4-D4AA-DC16D9098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49E7-9BA9-428A-80D3-B16A404E8C11}" type="datetimeFigureOut">
              <a:rPr lang="tr-TR" smtClean="0"/>
              <a:t>20.02.2023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2D4666C-F023-0129-20DD-774792856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36F435F-0402-5ADF-4615-B9D375D3B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32B82-4F71-4246-8946-0D904B8362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6743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06A1AC7-E73D-1B18-9E79-89CEA441E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C8EA65-35EB-B396-942B-8301BC6EF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6A2920A-1CB4-90FE-F109-EA0EFB43A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49E7-9BA9-428A-80D3-B16A404E8C11}" type="datetimeFigureOut">
              <a:rPr lang="tr-TR" smtClean="0"/>
              <a:t>20.02.2023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FEF6501-634F-D4B3-EC30-028081517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825894E-8B6C-2E87-C73F-9AA06A5F1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32B82-4F71-4246-8946-0D904B8362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5955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210143-51D4-A544-07F4-2DAE12735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8D660EA-A26C-8A0E-46E5-8029B4E19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8559A40-C92E-F66A-89AE-5498F1982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49E7-9BA9-428A-80D3-B16A404E8C11}" type="datetimeFigureOut">
              <a:rPr lang="tr-TR" smtClean="0"/>
              <a:t>20.02.2023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9C2E55F-E962-D583-998A-10A0E0A4A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5EFC63A-091E-9EBD-7A4F-EBEC99B44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32B82-4F71-4246-8946-0D904B8362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692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D66DEF5-DBB2-C470-955D-D8C00A88B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2010E3-5126-9645-D7C0-535E800FA4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1117CA6-8571-F149-7C88-A26AA6BB62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819419F-AF4C-C89D-E59F-ABE27896A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49E7-9BA9-428A-80D3-B16A404E8C11}" type="datetimeFigureOut">
              <a:rPr lang="tr-TR" smtClean="0"/>
              <a:t>20.02.2023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F05212A-8FF3-B4E4-3DCE-F76DC0EC3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86552EA-8DB5-7D1E-224F-B1BE00041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32B82-4F71-4246-8946-0D904B8362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1631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30F4180-ED74-F20D-CAB4-8332C326D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08269FE-E7EA-AFC8-40E2-04AC3E654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BC2FACD-690F-85B3-7515-34A6B3317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57988C2-AD3E-2321-007F-E7C3350E98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1A15206-0D51-7509-3859-6B656DF472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85F4A4C-AD52-5055-BF40-75A2886A6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49E7-9BA9-428A-80D3-B16A404E8C11}" type="datetimeFigureOut">
              <a:rPr lang="tr-TR" smtClean="0"/>
              <a:t>20.02.2023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58217EF3-900E-87F4-75C5-51D690046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6738CE8-B1DD-761A-A4D8-2C5794B1D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32B82-4F71-4246-8946-0D904B8362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4348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B6F99C-E120-2F9C-336E-38732072F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41852051-A0BD-4793-F056-20E9B1F7E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49E7-9BA9-428A-80D3-B16A404E8C11}" type="datetimeFigureOut">
              <a:rPr lang="tr-TR" smtClean="0"/>
              <a:t>20.02.2023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D6D5801-E530-EE7E-DA60-30F41F524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1EE2E86-2FD7-72D2-3C7D-FD85F52FC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32B82-4F71-4246-8946-0D904B8362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613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B43A1890-F161-C44D-0B3E-57A7B88F3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49E7-9BA9-428A-80D3-B16A404E8C11}" type="datetimeFigureOut">
              <a:rPr lang="tr-TR" smtClean="0"/>
              <a:t>20.02.2023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048E3AF-68EF-4FFF-458A-881BD4055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F4EDE36-AD1B-A842-6DA7-D5D3C0E0C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32B82-4F71-4246-8946-0D904B8362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0737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2791AB-71ED-9399-126F-538A066A0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9053C3-941D-94BD-0E37-21C772900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5A5443F-B753-3A15-AD66-AEF5DF2F2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26985AC-ED89-639A-8608-80E61498B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49E7-9BA9-428A-80D3-B16A404E8C11}" type="datetimeFigureOut">
              <a:rPr lang="tr-TR" smtClean="0"/>
              <a:t>20.02.2023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4DC7F8-2065-0B4F-EF88-E1744D8F3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31FEE19-0951-D8A2-F652-F42FAB4C2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32B82-4F71-4246-8946-0D904B8362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4132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34F208-CDFF-D949-15D1-0B3432935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04D2A0B2-F962-693D-554C-3667E2B850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BB63F20-BBAD-115D-6BFE-9AE9D7EC8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6F04185-8D6D-248D-E6A6-491212D3B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49E7-9BA9-428A-80D3-B16A404E8C11}" type="datetimeFigureOut">
              <a:rPr lang="tr-TR" smtClean="0"/>
              <a:t>20.02.2023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7E97C18-6E0C-D1E9-7C78-DB35253D1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59B6F3B-81C5-8C8F-CF8C-C77214156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32B82-4F71-4246-8946-0D904B8362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2021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53A4547-4672-686F-7335-14EBEA7BF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0AE89E0-97B5-E754-2C3B-B8CC8E90B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60FF91D-48F1-368F-4877-C2B9A8F971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249E7-9BA9-428A-80D3-B16A404E8C11}" type="datetimeFigureOut">
              <a:rPr lang="tr-TR" smtClean="0"/>
              <a:t>20.02.2023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C32A35-B3A3-A624-CB8E-50189EC384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C729390-C6F8-18AB-011D-DCB2D8F410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32B82-4F71-4246-8946-0D904B8362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8833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>
            <a:extLst>
              <a:ext uri="{FF2B5EF4-FFF2-40B4-BE49-F238E27FC236}">
                <a16:creationId xmlns:a16="http://schemas.microsoft.com/office/drawing/2014/main" id="{52A1B6F3-F0F5-4628-9EBA-A8C20A3C87DA}"/>
              </a:ext>
            </a:extLst>
          </p:cNvPr>
          <p:cNvSpPr txBox="1"/>
          <p:nvPr/>
        </p:nvSpPr>
        <p:spPr>
          <a:xfrm>
            <a:off x="2110065" y="6384756"/>
            <a:ext cx="5458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/>
              <a:t>Kaynak: TOB verileri 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B5EA4FAE-DF60-4E0F-B1F0-7BED2402E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0776" y="1022620"/>
            <a:ext cx="8819594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r-TR" altLang="tr-TR" sz="2800" i="0" u="none" strike="noStrike" cap="none" normalizeH="0" baseline="0" dirty="0">
                <a:ln>
                  <a:noFill/>
                </a:ln>
                <a:effectLst/>
              </a:rPr>
              <a:t>Yem Katkı </a:t>
            </a:r>
            <a:r>
              <a:rPr lang="tr-TR" altLang="tr-TR" sz="2800" dirty="0" err="1"/>
              <a:t>M</a:t>
            </a:r>
            <a:r>
              <a:rPr kumimoji="0" lang="tr-TR" altLang="tr-TR" sz="2800" i="0" u="none" strike="noStrike" cap="none" normalizeH="0" baseline="0" dirty="0" err="1">
                <a:ln>
                  <a:noFill/>
                </a:ln>
                <a:effectLst/>
              </a:rPr>
              <a:t>addesi&amp;Premiks</a:t>
            </a:r>
            <a:r>
              <a:rPr kumimoji="0" lang="tr-TR" altLang="tr-TR" sz="28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lang="tr-TR" altLang="tr-TR" sz="2800" dirty="0"/>
              <a:t>Y</a:t>
            </a:r>
            <a:r>
              <a:rPr kumimoji="0" lang="tr-TR" altLang="tr-TR" sz="2800" i="0" u="none" strike="noStrike" cap="none" normalizeH="0" baseline="0" dirty="0">
                <a:ln>
                  <a:noFill/>
                </a:ln>
                <a:effectLst/>
              </a:rPr>
              <a:t>ıllık </a:t>
            </a:r>
            <a:r>
              <a:rPr lang="tr-TR" altLang="tr-TR" sz="2800" dirty="0"/>
              <a:t>İ</a:t>
            </a:r>
            <a:r>
              <a:rPr kumimoji="0" lang="tr-TR" altLang="tr-TR" sz="2800" i="0" u="none" strike="noStrike" cap="none" normalizeH="0" baseline="0" dirty="0">
                <a:ln>
                  <a:noFill/>
                </a:ln>
                <a:effectLst/>
              </a:rPr>
              <a:t>thalat </a:t>
            </a:r>
            <a:r>
              <a:rPr lang="tr-TR" altLang="tr-TR" sz="2800" dirty="0"/>
              <a:t>R</a:t>
            </a:r>
            <a:r>
              <a:rPr kumimoji="0" lang="tr-TR" altLang="tr-TR" sz="2800" i="0" u="none" strike="noStrike" cap="none" normalizeH="0" baseline="0" dirty="0">
                <a:ln>
                  <a:noFill/>
                </a:ln>
                <a:effectLst/>
              </a:rPr>
              <a:t>akamları (Ton):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75805F61-5D7A-4EFB-8391-A02028F87411}"/>
              </a:ext>
            </a:extLst>
          </p:cNvPr>
          <p:cNvSpPr/>
          <p:nvPr/>
        </p:nvSpPr>
        <p:spPr>
          <a:xfrm>
            <a:off x="1825979" y="4870154"/>
            <a:ext cx="816428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/>
              <a:t>İthalat rakamlarına kalsiyum fosfat bileşikleri ve </a:t>
            </a:r>
            <a:r>
              <a:rPr lang="tr-TR" dirty="0" err="1"/>
              <a:t>By-pass</a:t>
            </a:r>
            <a:r>
              <a:rPr lang="tr-TR" dirty="0"/>
              <a:t> yağlar dahil değildir. </a:t>
            </a:r>
          </a:p>
          <a:p>
            <a:endParaRPr lang="tr-T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/>
              <a:t>Bunlarda dahil edildiği takdirde </a:t>
            </a:r>
            <a:r>
              <a:rPr lang="tr-TR" b="1" dirty="0"/>
              <a:t>yıllık ortalama yem katkı maddesi ithalatı yaklaşık 200 bin ton civarındadır </a:t>
            </a:r>
            <a:r>
              <a:rPr lang="tr-TR" dirty="0"/>
              <a:t>ve bu miktar karma yem sektöründeki büyümeye paralel olarak artmaktadır. </a:t>
            </a:r>
          </a:p>
        </p:txBody>
      </p:sp>
      <p:graphicFrame>
        <p:nvGraphicFramePr>
          <p:cNvPr id="10" name="İçerik Yer Tutucusu 3">
            <a:extLst>
              <a:ext uri="{FF2B5EF4-FFF2-40B4-BE49-F238E27FC236}">
                <a16:creationId xmlns:a16="http://schemas.microsoft.com/office/drawing/2014/main" id="{55D3439F-1EC5-4CB8-A3C3-50D91D795C2C}"/>
              </a:ext>
            </a:extLst>
          </p:cNvPr>
          <p:cNvGraphicFramePr>
            <a:graphicFrameLocks/>
          </p:cNvGraphicFramePr>
          <p:nvPr/>
        </p:nvGraphicFramePr>
        <p:xfrm>
          <a:off x="2228431" y="1861822"/>
          <a:ext cx="8164286" cy="27184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6448">
                  <a:extLst>
                    <a:ext uri="{9D8B030D-6E8A-4147-A177-3AD203B41FA5}">
                      <a16:colId xmlns:a16="http://schemas.microsoft.com/office/drawing/2014/main" val="1616715187"/>
                    </a:ext>
                  </a:extLst>
                </a:gridCol>
                <a:gridCol w="5877838">
                  <a:extLst>
                    <a:ext uri="{9D8B030D-6E8A-4147-A177-3AD203B41FA5}">
                      <a16:colId xmlns:a16="http://schemas.microsoft.com/office/drawing/2014/main" val="4071302776"/>
                    </a:ext>
                  </a:extLst>
                </a:gridCol>
              </a:tblGrid>
              <a:tr h="790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140.516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46679243"/>
                  </a:ext>
                </a:extLst>
              </a:tr>
              <a:tr h="79056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effectLst/>
                        </a:rPr>
                        <a:t>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effectLst/>
                        </a:rPr>
                        <a:t> </a:t>
                      </a: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160.572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6189050"/>
                  </a:ext>
                </a:extLst>
              </a:tr>
              <a:tr h="790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154.489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3845712"/>
                  </a:ext>
                </a:extLst>
              </a:tr>
            </a:tbl>
          </a:graphicData>
        </a:graphic>
      </p:graphicFrame>
      <p:pic>
        <p:nvPicPr>
          <p:cNvPr id="2" name="Picture 2">
            <a:extLst>
              <a:ext uri="{FF2B5EF4-FFF2-40B4-BE49-F238E27FC236}">
                <a16:creationId xmlns:a16="http://schemas.microsoft.com/office/drawing/2014/main" id="{50B398CB-7F74-0732-8544-F93268D74F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222" y="374954"/>
            <a:ext cx="1681843" cy="715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1999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Geniş ekran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 A</dc:creator>
  <cp:lastModifiedBy>G A</cp:lastModifiedBy>
  <cp:revision>2</cp:revision>
  <dcterms:created xsi:type="dcterms:W3CDTF">2023-01-21T11:52:34Z</dcterms:created>
  <dcterms:modified xsi:type="dcterms:W3CDTF">2023-02-20T15:37:03Z</dcterms:modified>
</cp:coreProperties>
</file>