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0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364961551965654E-2"/>
          <c:y val="2.8604889994248626E-2"/>
          <c:w val="0.96463503844803433"/>
          <c:h val="0.89500836173252918"/>
        </c:manualLayout>
      </c:layout>
      <c:lineChart>
        <c:grouping val="standar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Yıllar İtibariyla Karma Yem Üretimi (Milyon Ton)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1C8D-44E9-90AB-4AD113108CC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1C8D-44E9-90AB-4AD113108C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Sayfa1!$A$2:$A$19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Sayfa1!$B$2:$B$19</c:f>
              <c:numCache>
                <c:formatCode>General</c:formatCode>
                <c:ptCount val="18"/>
                <c:pt idx="0">
                  <c:v>5.6</c:v>
                </c:pt>
                <c:pt idx="1">
                  <c:v>5.7</c:v>
                </c:pt>
                <c:pt idx="2">
                  <c:v>6.9</c:v>
                </c:pt>
                <c:pt idx="3">
                  <c:v>6.8</c:v>
                </c:pt>
                <c:pt idx="4">
                  <c:v>7.5</c:v>
                </c:pt>
                <c:pt idx="5">
                  <c:v>9.1999999999999993</c:v>
                </c:pt>
                <c:pt idx="6">
                  <c:v>9.6</c:v>
                </c:pt>
                <c:pt idx="7">
                  <c:v>9.4</c:v>
                </c:pt>
                <c:pt idx="8">
                  <c:v>11.2</c:v>
                </c:pt>
                <c:pt idx="9">
                  <c:v>13.2</c:v>
                </c:pt>
                <c:pt idx="10">
                  <c:v>14.5</c:v>
                </c:pt>
                <c:pt idx="11">
                  <c:v>16</c:v>
                </c:pt>
                <c:pt idx="12">
                  <c:v>18</c:v>
                </c:pt>
                <c:pt idx="13">
                  <c:v>20.100000000000001</c:v>
                </c:pt>
                <c:pt idx="14">
                  <c:v>20.399999999999999</c:v>
                </c:pt>
                <c:pt idx="15">
                  <c:v>22.4</c:v>
                </c:pt>
                <c:pt idx="16">
                  <c:v>24.1</c:v>
                </c:pt>
                <c:pt idx="17">
                  <c:v>24.9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C8D-44E9-90AB-4AD113108C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3187792"/>
        <c:axId val="393180248"/>
      </c:lineChart>
      <c:catAx>
        <c:axId val="39318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393180248"/>
        <c:crosses val="autoZero"/>
        <c:auto val="1"/>
        <c:lblAlgn val="ctr"/>
        <c:lblOffset val="100"/>
        <c:noMultiLvlLbl val="0"/>
      </c:catAx>
      <c:valAx>
        <c:axId val="393180248"/>
        <c:scaling>
          <c:orientation val="minMax"/>
          <c:max val="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393187792"/>
        <c:crosses val="autoZero"/>
        <c:crossBetween val="between"/>
      </c:valAx>
      <c:spPr>
        <a:solidFill>
          <a:schemeClr val="accent2">
            <a:lumMod val="20000"/>
            <a:lumOff val="80000"/>
          </a:schemeClr>
        </a:solidFill>
        <a:ln cap="flat">
          <a:solidFill>
            <a:schemeClr val="accent2">
              <a:lumMod val="40000"/>
              <a:lumOff val="60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34472780971934014"/>
          <c:y val="0.76301751636389303"/>
          <c:w val="0.40450692422374607"/>
          <c:h val="0.141675621819431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DB8D47-82FD-4DE9-BF19-6E2F44012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38C8620-5251-4CF8-BEFD-124AAF588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897CEE8-FB3D-4D64-9718-AC9771D6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8A5F-9CED-4218-BB09-6DADD788741B}" type="datetimeFigureOut">
              <a:rPr lang="tr-TR" smtClean="0"/>
              <a:t>11.03.2020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4306E0D-4D1B-470E-AF3B-0A1021105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3D96C1-2EF7-4380-B9FB-D75C00059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D884-1DE6-41DD-893F-50F80FABF0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335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8DE3FF-4AB1-4B0B-81C8-15CB8AB3B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89DB59A-AC88-4FF5-B8E1-6CB8AB5F0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38D2F8-5FA2-4B58-BC8E-39BA952C2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8A5F-9CED-4218-BB09-6DADD788741B}" type="datetimeFigureOut">
              <a:rPr lang="tr-TR" smtClean="0"/>
              <a:t>11.03.2020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A74FD52-F002-4DE8-AABB-2AD777027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6E10B3A-FE15-4127-A690-79678C13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D884-1DE6-41DD-893F-50F80FABF0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6105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B0AD3A9-5BE0-4BA8-83FE-7166738ADF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973CA3C-CE35-468C-BE09-976D76256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1A19596-34A2-43F9-965B-BE0408288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8A5F-9CED-4218-BB09-6DADD788741B}" type="datetimeFigureOut">
              <a:rPr lang="tr-TR" smtClean="0"/>
              <a:t>11.03.2020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116EE77-070B-46B0-9307-BCCBB4ACA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27033BE-CB99-4C3E-8E9B-47210C9C7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D884-1DE6-41DD-893F-50F80FABF0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585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B4BC1C-C1BF-47DD-8905-BE1DB5D7F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5D75CF-65B1-481D-B375-57C562EEC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B0D755-868E-41AE-ABDC-2A1315FD4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8A5F-9CED-4218-BB09-6DADD788741B}" type="datetimeFigureOut">
              <a:rPr lang="tr-TR" smtClean="0"/>
              <a:t>11.03.2020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685CB4F-68CD-4C25-B47D-395B3BE0B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930CDD4-77A6-49C9-806F-376A12F02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D884-1DE6-41DD-893F-50F80FABF0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13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1D741B-DFAE-4E43-BF6B-EB14C0683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B740C10-5DD5-4691-A5A0-17E12218E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FEE4D74-8109-4321-A356-30E7C797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8A5F-9CED-4218-BB09-6DADD788741B}" type="datetimeFigureOut">
              <a:rPr lang="tr-TR" smtClean="0"/>
              <a:t>11.03.2020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0CE2456-6109-4F59-9D92-DC7EBDB52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ABDCD86-FB90-42FA-9445-07E57BA92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D884-1DE6-41DD-893F-50F80FABF0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803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C7BE6B-85FF-4118-B938-FAD32E797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AC75D7-9DFF-47AC-B89D-B87B43CBD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70CFCB9-F873-425F-9100-C6F9C9FF4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84C9FBD-F9D0-43E9-A8B5-E17C0A960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8A5F-9CED-4218-BB09-6DADD788741B}" type="datetimeFigureOut">
              <a:rPr lang="tr-TR" smtClean="0"/>
              <a:t>11.03.2020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3616727-E2FA-4C83-AE5E-FCBCFB4AF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84E3F-491B-444C-B716-9B7237734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D884-1DE6-41DD-893F-50F80FABF0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71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54666A1-8F5C-4D28-8515-DF7FE4177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73D2DC4-F0F1-4F4E-B29E-01C49B284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FD61EBE-BE99-435E-AAB2-B61305B4AB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5E667CA-D45B-4BB1-ABF5-7C6B4767EB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800FDF3-6380-4CDC-A106-C638EF8793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DE7325BD-4D08-44E5-8EEF-E35247BD1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8A5F-9CED-4218-BB09-6DADD788741B}" type="datetimeFigureOut">
              <a:rPr lang="tr-TR" smtClean="0"/>
              <a:t>11.03.2020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43C16EE-8AA1-4A05-84D3-6830330CD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172C061-5088-48F5-95CD-0088EFDAD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D884-1DE6-41DD-893F-50F80FABF0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419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3BBCD9-B6F9-4020-A3B4-4589162C9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2C7718C-4FCB-4410-9B68-ECC76611C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8A5F-9CED-4218-BB09-6DADD788741B}" type="datetimeFigureOut">
              <a:rPr lang="tr-TR" smtClean="0"/>
              <a:t>11.03.2020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948F5CD-C4D5-4FF4-A309-53E86788F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F3C1EBE-D78A-4324-A6C2-9F7D71A2D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D884-1DE6-41DD-893F-50F80FABF0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0085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DD1D2CD-8B3D-43DB-BC60-6974EC8C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8A5F-9CED-4218-BB09-6DADD788741B}" type="datetimeFigureOut">
              <a:rPr lang="tr-TR" smtClean="0"/>
              <a:t>11.03.2020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8C4391E-01DF-4C2D-9A29-FB21A2B9D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0F73AAF-591A-4BDC-A42F-1CAD1D61A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D884-1DE6-41DD-893F-50F80FABF0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39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45A51-7765-4817-A9BB-1C25F8701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E11237-009D-4EB7-B9E7-CFC16377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975D058-A682-4CDB-8AC9-AC953EEBE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AEFB67D-0593-4219-83CC-1229373A3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8A5F-9CED-4218-BB09-6DADD788741B}" type="datetimeFigureOut">
              <a:rPr lang="tr-TR" smtClean="0"/>
              <a:t>11.03.2020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33429C9-577F-4571-AF2C-76F662E9F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A9845FF-5D26-4CD8-BC3B-BD1FFBB1E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D884-1DE6-41DD-893F-50F80FABF0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035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F58D0E-4BAA-418E-8521-FE8455BE9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80A9EC6-38CF-484E-BD89-A9F505269C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4CF2D49-7C36-40F3-A318-DDE7BA1E0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7188963-7AA5-4584-ABB6-8CD0ACF56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8A5F-9CED-4218-BB09-6DADD788741B}" type="datetimeFigureOut">
              <a:rPr lang="tr-TR" smtClean="0"/>
              <a:t>11.03.2020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CACFB-BEBA-410B-9B57-F2091FF52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0D5ABF5-9886-4882-8BE2-BCAC7D810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D884-1DE6-41DD-893F-50F80FABF0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571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8A8988B-2B12-4869-B726-36EC791D1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67A1AF9-011D-4453-A10E-CDFFB232B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5D2008C-81B2-4E30-B39A-6552AB2069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78A5F-9CED-4218-BB09-6DADD788741B}" type="datetimeFigureOut">
              <a:rPr lang="tr-TR" smtClean="0"/>
              <a:t>11.03.2020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A17BF8-B8C4-49E6-AC2B-76CEC16ADB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67657AD-A7FE-4FEC-A2BE-32EA53BFDB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9D884-1DE6-41DD-893F-50F80FABF0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730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63" y="465222"/>
            <a:ext cx="2276646" cy="81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Unvan 1">
            <a:extLst>
              <a:ext uri="{FF2B5EF4-FFF2-40B4-BE49-F238E27FC236}">
                <a16:creationId xmlns:a16="http://schemas.microsoft.com/office/drawing/2014/main" id="{BD5E677F-14E0-41DF-92BD-E62745D2F665}"/>
              </a:ext>
            </a:extLst>
          </p:cNvPr>
          <p:cNvSpPr txBox="1">
            <a:spLocks/>
          </p:cNvSpPr>
          <p:nvPr/>
        </p:nvSpPr>
        <p:spPr>
          <a:xfrm>
            <a:off x="1420213" y="316476"/>
            <a:ext cx="9415738" cy="960668"/>
          </a:xfrm>
          <a:prstGeom prst="rect">
            <a:avLst/>
          </a:prstGeom>
          <a:effectLst/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tr-TR" altLang="en-US" sz="3000" b="1" dirty="0">
                <a:ln w="9525">
                  <a:noFill/>
                  <a:prstDash val="solid"/>
                </a:ln>
                <a:solidFill>
                  <a:prstClr val="white"/>
                </a:solidFill>
                <a:latin typeface="Calibri" panose="020F0502020204030204"/>
              </a:rPr>
              <a:t>Yem Gruplarına Göre Karma Yem Üretimi (Ton) 2018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tr-TR" altLang="en-US" sz="3000" b="1" dirty="0">
              <a:ln w="9525">
                <a:noFill/>
                <a:prstDash val="solid"/>
              </a:ln>
              <a:solidFill>
                <a:prstClr val="white"/>
              </a:solidFill>
              <a:latin typeface="Calibri" panose="020F0502020204030204"/>
            </a:endParaRP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en-US" sz="3000" b="1" dirty="0">
              <a:ln w="9525">
                <a:noFill/>
                <a:prstDash val="solid"/>
              </a:ln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7" name="Grafik 6">
            <a:extLst>
              <a:ext uri="{FF2B5EF4-FFF2-40B4-BE49-F238E27FC236}">
                <a16:creationId xmlns:a16="http://schemas.microsoft.com/office/drawing/2014/main" id="{7E1B0BBE-55F1-4268-AC12-8735EA4A7A1F}"/>
              </a:ext>
            </a:extLst>
          </p:cNvPr>
          <p:cNvGraphicFramePr/>
          <p:nvPr/>
        </p:nvGraphicFramePr>
        <p:xfrm>
          <a:off x="661862" y="1571348"/>
          <a:ext cx="10677659" cy="387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ablo 7">
            <a:extLst>
              <a:ext uri="{FF2B5EF4-FFF2-40B4-BE49-F238E27FC236}">
                <a16:creationId xmlns:a16="http://schemas.microsoft.com/office/drawing/2014/main" id="{B01D6927-00AD-423B-9BED-CA457D9FD050}"/>
              </a:ext>
            </a:extLst>
          </p:cNvPr>
          <p:cNvGraphicFramePr>
            <a:graphicFrameLocks noGrp="1"/>
          </p:cNvGraphicFramePr>
          <p:nvPr/>
        </p:nvGraphicFramePr>
        <p:xfrm>
          <a:off x="1260225" y="5592037"/>
          <a:ext cx="9998436" cy="6837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294">
                  <a:extLst>
                    <a:ext uri="{9D8B030D-6E8A-4147-A177-3AD203B41FA5}">
                      <a16:colId xmlns:a16="http://schemas.microsoft.com/office/drawing/2014/main" val="2788421236"/>
                    </a:ext>
                  </a:extLst>
                </a:gridCol>
                <a:gridCol w="1417254">
                  <a:extLst>
                    <a:ext uri="{9D8B030D-6E8A-4147-A177-3AD203B41FA5}">
                      <a16:colId xmlns:a16="http://schemas.microsoft.com/office/drawing/2014/main" val="2927189204"/>
                    </a:ext>
                  </a:extLst>
                </a:gridCol>
                <a:gridCol w="1417254">
                  <a:extLst>
                    <a:ext uri="{9D8B030D-6E8A-4147-A177-3AD203B41FA5}">
                      <a16:colId xmlns:a16="http://schemas.microsoft.com/office/drawing/2014/main" val="3317589565"/>
                    </a:ext>
                  </a:extLst>
                </a:gridCol>
                <a:gridCol w="1417254">
                  <a:extLst>
                    <a:ext uri="{9D8B030D-6E8A-4147-A177-3AD203B41FA5}">
                      <a16:colId xmlns:a16="http://schemas.microsoft.com/office/drawing/2014/main" val="3977691723"/>
                    </a:ext>
                  </a:extLst>
                </a:gridCol>
                <a:gridCol w="1417254">
                  <a:extLst>
                    <a:ext uri="{9D8B030D-6E8A-4147-A177-3AD203B41FA5}">
                      <a16:colId xmlns:a16="http://schemas.microsoft.com/office/drawing/2014/main" val="2589332276"/>
                    </a:ext>
                  </a:extLst>
                </a:gridCol>
                <a:gridCol w="1417254">
                  <a:extLst>
                    <a:ext uri="{9D8B030D-6E8A-4147-A177-3AD203B41FA5}">
                      <a16:colId xmlns:a16="http://schemas.microsoft.com/office/drawing/2014/main" val="1079669695"/>
                    </a:ext>
                  </a:extLst>
                </a:gridCol>
                <a:gridCol w="2148872">
                  <a:extLst>
                    <a:ext uri="{9D8B030D-6E8A-4147-A177-3AD203B41FA5}">
                      <a16:colId xmlns:a16="http://schemas.microsoft.com/office/drawing/2014/main" val="1170868511"/>
                    </a:ext>
                  </a:extLst>
                </a:gridCol>
              </a:tblGrid>
              <a:tr h="426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</a:rPr>
                        <a:t>Yıl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</a:rPr>
                        <a:t>Etlik Piliç Yemi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</a:rPr>
                        <a:t>Yumurta Yemi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</a:rPr>
                        <a:t>Sığır Besi Yemi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</a:rPr>
                        <a:t>Sığır Süt Yemi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</a:rPr>
                        <a:t>Diğer Karma Yemler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</a:rPr>
                        <a:t>Genel Toplam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886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</a:rPr>
                        <a:t>5.363.210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</a:rPr>
                        <a:t>3.828.441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</a:rPr>
                        <a:t>5.406.167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</a:rPr>
                        <a:t>6.550.258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</a:rPr>
                        <a:t>3.791.041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</a:rPr>
                        <a:t>24.939.117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361204"/>
                  </a:ext>
                </a:extLst>
              </a:tr>
            </a:tbl>
          </a:graphicData>
        </a:graphic>
      </p:graphicFrame>
      <p:sp>
        <p:nvSpPr>
          <p:cNvPr id="9" name="Unvan 1">
            <a:extLst>
              <a:ext uri="{FF2B5EF4-FFF2-40B4-BE49-F238E27FC236}">
                <a16:creationId xmlns:a16="http://schemas.microsoft.com/office/drawing/2014/main" id="{CDF43B6C-7997-445E-847C-DF0D2ACD44A6}"/>
              </a:ext>
            </a:extLst>
          </p:cNvPr>
          <p:cNvSpPr txBox="1">
            <a:spLocks/>
          </p:cNvSpPr>
          <p:nvPr/>
        </p:nvSpPr>
        <p:spPr>
          <a:xfrm>
            <a:off x="3018409" y="1034969"/>
            <a:ext cx="6757682" cy="960668"/>
          </a:xfrm>
          <a:prstGeom prst="rect">
            <a:avLst/>
          </a:prstGeom>
          <a:effectLst/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tr-TR" altLang="en-US" sz="2400" b="1" dirty="0">
                <a:ln w="9525">
                  <a:noFill/>
                  <a:prstDash val="solid"/>
                </a:ln>
                <a:latin typeface="Calibri" panose="020F0502020204030204"/>
              </a:rPr>
              <a:t>Türkiye Karma Yem Üretimi (Milyon Ton)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en-US" sz="2400" b="1" dirty="0">
              <a:ln w="9525">
                <a:noFill/>
                <a:prstDash val="solid"/>
              </a:ln>
              <a:latin typeface="Calibri" panose="020F0502020204030204"/>
            </a:endParaRP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0B2397B0-54F2-4598-85A2-7F18C48A5DDD}"/>
              </a:ext>
            </a:extLst>
          </p:cNvPr>
          <p:cNvSpPr txBox="1"/>
          <p:nvPr/>
        </p:nvSpPr>
        <p:spPr>
          <a:xfrm>
            <a:off x="1171852" y="6403024"/>
            <a:ext cx="279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sz="1200" dirty="0"/>
              <a:t>Kaynak: Tarım ve Orman Bakanlığı</a:t>
            </a:r>
          </a:p>
        </p:txBody>
      </p:sp>
    </p:spTree>
    <p:extLst>
      <p:ext uri="{BB962C8B-B14F-4D97-AF65-F5344CB8AC3E}">
        <p14:creationId xmlns:p14="http://schemas.microsoft.com/office/powerpoint/2010/main" val="236586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Geniş ekran</PresentationFormat>
  <Paragraphs>19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 A</dc:creator>
  <cp:lastModifiedBy>G A</cp:lastModifiedBy>
  <cp:revision>1</cp:revision>
  <dcterms:created xsi:type="dcterms:W3CDTF">2020-03-11T18:23:37Z</dcterms:created>
  <dcterms:modified xsi:type="dcterms:W3CDTF">2020-03-11T18:23:47Z</dcterms:modified>
</cp:coreProperties>
</file>