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364961551965654E-2"/>
          <c:y val="1.9734093649201354E-2"/>
          <c:w val="0.96463503844803433"/>
          <c:h val="0.9024415094997994"/>
        </c:manualLayout>
      </c:layout>
      <c:lineChart>
        <c:grouping val="standar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Yıllar İtibariyla Karma Yem Üretimi (Milyon Ton)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0-F4A5-4C6F-B9A6-1E9EB2FCF1C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F4A5-4C6F-B9A6-1E9EB2FCF1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Sayfa1!$A$2:$A$18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Sayfa1!$B$2:$B$18</c:f>
              <c:numCache>
                <c:formatCode>General</c:formatCode>
                <c:ptCount val="17"/>
                <c:pt idx="0">
                  <c:v>5.6</c:v>
                </c:pt>
                <c:pt idx="1">
                  <c:v>5.7</c:v>
                </c:pt>
                <c:pt idx="2">
                  <c:v>6.9</c:v>
                </c:pt>
                <c:pt idx="3">
                  <c:v>6.8</c:v>
                </c:pt>
                <c:pt idx="4">
                  <c:v>7.5</c:v>
                </c:pt>
                <c:pt idx="5">
                  <c:v>9.1999999999999993</c:v>
                </c:pt>
                <c:pt idx="6">
                  <c:v>9.6</c:v>
                </c:pt>
                <c:pt idx="7">
                  <c:v>9.4</c:v>
                </c:pt>
                <c:pt idx="8">
                  <c:v>11.2</c:v>
                </c:pt>
                <c:pt idx="9">
                  <c:v>13.2</c:v>
                </c:pt>
                <c:pt idx="10">
                  <c:v>14.5</c:v>
                </c:pt>
                <c:pt idx="11">
                  <c:v>16</c:v>
                </c:pt>
                <c:pt idx="12">
                  <c:v>18</c:v>
                </c:pt>
                <c:pt idx="13">
                  <c:v>20.100000000000001</c:v>
                </c:pt>
                <c:pt idx="14">
                  <c:v>20.399999999999999</c:v>
                </c:pt>
                <c:pt idx="15">
                  <c:v>22.4</c:v>
                </c:pt>
                <c:pt idx="16">
                  <c:v>24.1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E2-48BE-A505-4A3360707B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187792"/>
        <c:axId val="393180248"/>
      </c:lineChart>
      <c:catAx>
        <c:axId val="39318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393180248"/>
        <c:crosses val="autoZero"/>
        <c:auto val="1"/>
        <c:lblAlgn val="ctr"/>
        <c:lblOffset val="100"/>
        <c:noMultiLvlLbl val="0"/>
      </c:catAx>
      <c:valAx>
        <c:axId val="393180248"/>
        <c:scaling>
          <c:orientation val="minMax"/>
          <c:max val="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393187792"/>
        <c:crosses val="autoZero"/>
        <c:crossBetween val="between"/>
      </c:valAx>
      <c:spPr>
        <a:solidFill>
          <a:schemeClr val="accent2">
            <a:lumMod val="20000"/>
            <a:lumOff val="80000"/>
          </a:schemeClr>
        </a:solidFill>
        <a:ln cap="flat">
          <a:solidFill>
            <a:schemeClr val="accent2">
              <a:lumMod val="40000"/>
              <a:lumOff val="6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34472780971934014"/>
          <c:y val="0.84676202096314046"/>
          <c:w val="0.32481717200371357"/>
          <c:h val="5.79311113463992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6518D-13C5-4B40-82A6-7D796C40C2EA}" type="datetimeFigureOut">
              <a:rPr lang="tr-TR" smtClean="0"/>
              <a:t>8.04.2019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F6086-C2B2-4393-A4DA-C47ADBB31E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5224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Kaynak: GTHB</a:t>
            </a:r>
          </a:p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F6086-C2B2-4393-A4DA-C47ADBB31EE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3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EF82213-E955-40BF-BB49-EA13A71481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7056772-5EF5-48BD-8468-407501628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B511524-7D02-4B4C-9EA9-943F7416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21-D5A1-444B-B6AD-44C13E732774}" type="datetimeFigureOut">
              <a:rPr lang="tr-TR" smtClean="0"/>
              <a:t>8.04.2019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C43870F-7C5B-44D4-ACD3-B9E5B3507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CB1CE73-531E-4B42-B28B-73B729151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98D1-4BA8-47AF-808D-66C470216D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01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5700FE8-7F92-4109-9A34-178ADE1D2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B9D9B99-FE47-4D89-A6AD-4F595788F7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8D8A87A-64B5-44EE-94A6-C8CDD0514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21-D5A1-444B-B6AD-44C13E732774}" type="datetimeFigureOut">
              <a:rPr lang="tr-TR" smtClean="0"/>
              <a:t>8.04.2019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82FC16-59DC-4A16-A924-20788C966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CF5B2F5-2A84-4EB1-8B95-1C331194D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98D1-4BA8-47AF-808D-66C470216D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755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5D75579-6A74-46CC-8684-52F6A6418C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AD1F5B6-6931-45E2-BB03-9384B0AE05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83E61EE-4F75-4024-8F79-2F9E878AE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21-D5A1-444B-B6AD-44C13E732774}" type="datetimeFigureOut">
              <a:rPr lang="tr-TR" smtClean="0"/>
              <a:t>8.04.2019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BCE3AD9-9A06-4FFB-8AFB-E7026CB7B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6C9D342-934A-4A6E-9520-344419CD1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98D1-4BA8-47AF-808D-66C470216D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0454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24" y="274639"/>
            <a:ext cx="10972799" cy="353344"/>
          </a:xfrm>
        </p:spPr>
        <p:txBody>
          <a:bodyPr>
            <a:noAutofit/>
          </a:bodyPr>
          <a:lstStyle>
            <a:lvl1pPr>
              <a:defRPr lang="tr-TR" sz="2445" b="1" kern="1200" cap="none" spc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1" cap="none" spc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lang="tr-TR" b="1" cap="none" spc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defRPr>
            </a:lvl1pPr>
          </a:lstStyle>
          <a:p>
            <a:pPr>
              <a:defRPr/>
            </a:pPr>
            <a:fld id="{8C0A417B-0E0B-4CF9-8B35-69C76879FF9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139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1BE7708-A67F-49E4-A114-52BC3F7AF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6DC655-24C6-4163-A7B0-7140CD47D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4F48883-44BB-4AF6-81BA-164E3C1EC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21-D5A1-444B-B6AD-44C13E732774}" type="datetimeFigureOut">
              <a:rPr lang="tr-TR" smtClean="0"/>
              <a:t>8.04.2019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18D0195-0532-401C-B266-DB1E35EB6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3053A5-072C-48C0-A990-E935F281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98D1-4BA8-47AF-808D-66C470216D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399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6EF867F-C3CF-4977-AB70-859FBF748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DAF635-3D4F-485A-BE4D-4031E2F5B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0ED0D91-8534-43E1-81A6-A80B07328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21-D5A1-444B-B6AD-44C13E732774}" type="datetimeFigureOut">
              <a:rPr lang="tr-TR" smtClean="0"/>
              <a:t>8.04.2019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F79E13-9F32-4515-88C1-B8776B068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41685A0-75E0-49D2-A573-EE862C780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98D1-4BA8-47AF-808D-66C470216D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927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2DED1B-075E-4AD3-8FA3-74D7F086C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3A59E2-9FEA-4D54-B07B-774535964E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D7D0CE9-999C-4D89-ADF7-261D8A9D3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A1AE7D7-DBE2-49A2-A0C8-8539AC6D1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21-D5A1-444B-B6AD-44C13E732774}" type="datetimeFigureOut">
              <a:rPr lang="tr-TR" smtClean="0"/>
              <a:t>8.04.2019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240BDC-3BDB-4688-A2D1-D5BDD31E3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3DAE305-47E9-48A5-A710-08567AA3B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98D1-4BA8-47AF-808D-66C470216D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705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09CDFC4-C078-4CB5-8259-A5D2E7D72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F01C7FC-BFF7-4D29-A18C-745ABF88E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1B4E9AE-712C-4B97-804C-DACEE8EF44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79FE3A05-9D16-471B-9F0A-8A90EA3E70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DB0FFBFB-4083-490B-8500-7DB73A2F57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2B933CB-7912-4AFB-933B-34E94FFAE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21-D5A1-444B-B6AD-44C13E732774}" type="datetimeFigureOut">
              <a:rPr lang="tr-TR" smtClean="0"/>
              <a:t>8.04.2019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1312D3C-31D9-4E1E-B9E4-3BCEC320D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75342A4-43D6-424A-B5C0-E3BE0FBEF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98D1-4BA8-47AF-808D-66C470216D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894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7E335F2-0266-4AC4-9917-717F55DA5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396D394-E4DA-42E6-B31F-57C00D91F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21-D5A1-444B-B6AD-44C13E732774}" type="datetimeFigureOut">
              <a:rPr lang="tr-TR" smtClean="0"/>
              <a:t>8.04.2019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6B4462E-5759-4BF1-BF4E-2F31B7967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EC05790-E880-4128-9704-1433077CE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98D1-4BA8-47AF-808D-66C470216D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400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0280218-1814-4EE3-967D-278931B2B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21-D5A1-444B-B6AD-44C13E732774}" type="datetimeFigureOut">
              <a:rPr lang="tr-TR" smtClean="0"/>
              <a:t>8.04.2019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651A12A-70DB-490E-A06E-3EE28029E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C05AEBD-5A0E-4A2A-908C-FD4E58693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98D1-4BA8-47AF-808D-66C470216D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12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1AD4FBE-07FF-45EC-A79B-77CD6514D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650139-2276-4655-8C17-0F322E191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7A383FB-775C-4269-8669-34C1BFF92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DAC6EA5-E706-4D70-88C0-988FA57EB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21-D5A1-444B-B6AD-44C13E732774}" type="datetimeFigureOut">
              <a:rPr lang="tr-TR" smtClean="0"/>
              <a:t>8.04.2019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FF9A776-651B-4EA3-AEE9-FAD895A80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AAC5548-DD1C-4EDE-8FE7-AFC8BB908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98D1-4BA8-47AF-808D-66C470216D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130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B18277-ADD6-42B9-B600-EB03A0358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6683CC7-1BFE-4023-A356-A71FB06B6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2E15196-666A-4D50-85FB-5B0043016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2504F4E-76EB-47AF-A75D-7E762A914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21-D5A1-444B-B6AD-44C13E732774}" type="datetimeFigureOut">
              <a:rPr lang="tr-TR" smtClean="0"/>
              <a:t>8.04.2019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9C17C00-DF17-460F-A51D-5594687D8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4202815-5CA3-46B9-A889-58C551257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98D1-4BA8-47AF-808D-66C470216D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28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4CFEEF7-701A-46CC-BE4C-47D28B2DB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130B15C-C23D-4913-9CAC-782E176C4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55DA8CD-18B5-4717-81AA-C2262CBB5D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41B21-D5A1-444B-B6AD-44C13E732774}" type="datetimeFigureOut">
              <a:rPr lang="tr-TR" smtClean="0"/>
              <a:t>8.04.2019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058C86E-15FE-4AB5-9206-BD5746C40F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1FFE9DF-EE81-47F9-874A-041BDEA87A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098D1-4BA8-47AF-808D-66C470216D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096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9563420" y="6439218"/>
            <a:ext cx="2270406" cy="365126"/>
          </a:xfrm>
        </p:spPr>
        <p:txBody>
          <a:bodyPr/>
          <a:lstStyle/>
          <a:p>
            <a:pPr defTabSz="935601">
              <a:defRPr/>
            </a:pPr>
            <a:fld id="{B3BD2C8B-E443-4D20-80B6-091E0AA2D145}" type="slidenum">
              <a:rPr lang="tr-TR">
                <a:latin typeface="Calibri"/>
              </a:rPr>
              <a:pPr defTabSz="935601">
                <a:defRPr/>
              </a:pPr>
              <a:t>1</a:t>
            </a:fld>
            <a:endParaRPr lang="tr-TR" dirty="0">
              <a:latin typeface="Calibri"/>
            </a:endParaRPr>
          </a:p>
        </p:txBody>
      </p:sp>
      <p:cxnSp>
        <p:nvCxnSpPr>
          <p:cNvPr id="6" name="Düz Bağlayıcı 5"/>
          <p:cNvCxnSpPr/>
          <p:nvPr/>
        </p:nvCxnSpPr>
        <p:spPr>
          <a:xfrm>
            <a:off x="1297517" y="907116"/>
            <a:ext cx="10419202" cy="26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28269"/>
              </p:ext>
            </p:extLst>
          </p:nvPr>
        </p:nvGraphicFramePr>
        <p:xfrm>
          <a:off x="1311141" y="5814264"/>
          <a:ext cx="9998436" cy="968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294">
                  <a:extLst>
                    <a:ext uri="{9D8B030D-6E8A-4147-A177-3AD203B41FA5}">
                      <a16:colId xmlns:a16="http://schemas.microsoft.com/office/drawing/2014/main" val="2788421236"/>
                    </a:ext>
                  </a:extLst>
                </a:gridCol>
                <a:gridCol w="1417254">
                  <a:extLst>
                    <a:ext uri="{9D8B030D-6E8A-4147-A177-3AD203B41FA5}">
                      <a16:colId xmlns:a16="http://schemas.microsoft.com/office/drawing/2014/main" val="2927189204"/>
                    </a:ext>
                  </a:extLst>
                </a:gridCol>
                <a:gridCol w="1417254">
                  <a:extLst>
                    <a:ext uri="{9D8B030D-6E8A-4147-A177-3AD203B41FA5}">
                      <a16:colId xmlns:a16="http://schemas.microsoft.com/office/drawing/2014/main" val="3317589565"/>
                    </a:ext>
                  </a:extLst>
                </a:gridCol>
                <a:gridCol w="1417254">
                  <a:extLst>
                    <a:ext uri="{9D8B030D-6E8A-4147-A177-3AD203B41FA5}">
                      <a16:colId xmlns:a16="http://schemas.microsoft.com/office/drawing/2014/main" val="3977691723"/>
                    </a:ext>
                  </a:extLst>
                </a:gridCol>
                <a:gridCol w="1417254">
                  <a:extLst>
                    <a:ext uri="{9D8B030D-6E8A-4147-A177-3AD203B41FA5}">
                      <a16:colId xmlns:a16="http://schemas.microsoft.com/office/drawing/2014/main" val="2589332276"/>
                    </a:ext>
                  </a:extLst>
                </a:gridCol>
                <a:gridCol w="1417254">
                  <a:extLst>
                    <a:ext uri="{9D8B030D-6E8A-4147-A177-3AD203B41FA5}">
                      <a16:colId xmlns:a16="http://schemas.microsoft.com/office/drawing/2014/main" val="1079669695"/>
                    </a:ext>
                  </a:extLst>
                </a:gridCol>
                <a:gridCol w="2148872">
                  <a:extLst>
                    <a:ext uri="{9D8B030D-6E8A-4147-A177-3AD203B41FA5}">
                      <a16:colId xmlns:a16="http://schemas.microsoft.com/office/drawing/2014/main" val="11708685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chemeClr val="tx1"/>
                          </a:solidFill>
                          <a:effectLst/>
                        </a:rPr>
                        <a:t>Yıl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chemeClr val="tx1"/>
                          </a:solidFill>
                          <a:effectLst/>
                        </a:rPr>
                        <a:t>Etlik Piliç Yemi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chemeClr val="tx1"/>
                          </a:solidFill>
                          <a:effectLst/>
                        </a:rPr>
                        <a:t>Yumurta Yemi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chemeClr val="tx1"/>
                          </a:solidFill>
                          <a:effectLst/>
                        </a:rPr>
                        <a:t>Sığır Besi Yemi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chemeClr val="tx1"/>
                          </a:solidFill>
                          <a:effectLst/>
                        </a:rPr>
                        <a:t>Sığır Süt Yemi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chemeClr val="tx1"/>
                          </a:solidFill>
                          <a:effectLst/>
                        </a:rPr>
                        <a:t>Diğer Karma Yemler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chemeClr val="tx1"/>
                          </a:solidFill>
                          <a:effectLst/>
                        </a:rPr>
                        <a:t>Genel Toplam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88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chemeClr val="tx1"/>
                          </a:solidFill>
                          <a:effectLst/>
                        </a:rPr>
                        <a:t>5.306.117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chemeClr val="tx1"/>
                          </a:solidFill>
                          <a:effectLst/>
                        </a:rPr>
                        <a:t>3.600.843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chemeClr val="tx1"/>
                          </a:solidFill>
                          <a:effectLst/>
                        </a:rPr>
                        <a:t>5.072.550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chemeClr val="tx1"/>
                          </a:solidFill>
                          <a:effectLst/>
                        </a:rPr>
                        <a:t>6.481.998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chemeClr val="tx1"/>
                          </a:solidFill>
                          <a:effectLst/>
                        </a:rPr>
                        <a:t>3.682.981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chemeClr val="tx1"/>
                          </a:solidFill>
                          <a:effectLst/>
                        </a:rPr>
                        <a:t>24.144.489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361204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932086" y="250906"/>
            <a:ext cx="5041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/>
              <a:t>Karma</a:t>
            </a:r>
            <a:r>
              <a:rPr lang="tr-TR" sz="2800" dirty="0"/>
              <a:t> Yem Üretimi (Milyon Ton)</a:t>
            </a:r>
          </a:p>
          <a:p>
            <a:endParaRPr lang="tr-TR" sz="2800" dirty="0"/>
          </a:p>
        </p:txBody>
      </p:sp>
      <p:graphicFrame>
        <p:nvGraphicFramePr>
          <p:cNvPr id="17" name="Grafik 16">
            <a:extLst>
              <a:ext uri="{FF2B5EF4-FFF2-40B4-BE49-F238E27FC236}">
                <a16:creationId xmlns:a16="http://schemas.microsoft.com/office/drawing/2014/main" id="{2ACB7C88-D44E-4368-B9F2-6BBA757D45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2048973"/>
              </p:ext>
            </p:extLst>
          </p:nvPr>
        </p:nvGraphicFramePr>
        <p:xfrm>
          <a:off x="884421" y="907116"/>
          <a:ext cx="10677659" cy="4701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28049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38</Words>
  <Application>Microsoft Office PowerPoint</Application>
  <PresentationFormat>Geniş ekran</PresentationFormat>
  <Paragraphs>20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21</cp:revision>
  <dcterms:created xsi:type="dcterms:W3CDTF">2018-05-11T07:56:59Z</dcterms:created>
  <dcterms:modified xsi:type="dcterms:W3CDTF">2019-04-08T13:55:20Z</dcterms:modified>
</cp:coreProperties>
</file>